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PT Sans Narrow"/>
      <p:regular r:id="rId33"/>
      <p:bold r:id="rId34"/>
    </p:embeddedFont>
    <p:embeddedFont>
      <p:font typeface="Lato"/>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3" roundtripDataSignature="AMtx7mgCeKzCbe8HwJD9kgE1dpw34hg9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PTSansNarrow-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PTSansNarrow-bold.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9cb031013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09cb031013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bc0559c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0bc0559c5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0bc0559c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30bc0559c5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aba97713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30aba97713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aba9771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30aba97713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aba97713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30aba97713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2286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2286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faa663d1ee_1_0:notes"/>
          <p:cNvSpPr txBox="1"/>
          <p:nvPr>
            <p:ph idx="1" type="body"/>
          </p:nvPr>
        </p:nvSpPr>
        <p:spPr>
          <a:xfrm>
            <a:off x="2286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g2faa663d1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2286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g309cb031013_0_14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g309cb031013_0_14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g309cb031013_0_142"/>
          <p:cNvGrpSpPr/>
          <p:nvPr/>
        </p:nvGrpSpPr>
        <p:grpSpPr>
          <a:xfrm>
            <a:off x="1004144" y="1022025"/>
            <a:ext cx="7136668" cy="152400"/>
            <a:chOff x="1346429" y="1011300"/>
            <a:chExt cx="6452100" cy="152400"/>
          </a:xfrm>
        </p:grpSpPr>
        <p:cxnSp>
          <p:nvCxnSpPr>
            <p:cNvPr id="13" name="Google Shape;13;g309cb031013_0_14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g309cb031013_0_14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g309cb031013_0_142"/>
          <p:cNvGrpSpPr/>
          <p:nvPr/>
        </p:nvGrpSpPr>
        <p:grpSpPr>
          <a:xfrm>
            <a:off x="1004151" y="3969100"/>
            <a:ext cx="7136668" cy="152400"/>
            <a:chOff x="1346435" y="3969088"/>
            <a:chExt cx="6452100" cy="152400"/>
          </a:xfrm>
        </p:grpSpPr>
        <p:cxnSp>
          <p:nvCxnSpPr>
            <p:cNvPr id="16" name="Google Shape;16;g309cb031013_0_14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g309cb031013_0_14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g309cb031013_0_14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g309cb031013_0_14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g309cb031013_0_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309cb031013_0_188"/>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309cb031013_0_188"/>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g309cb031013_0_188"/>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g309cb031013_0_1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g309cb031013_0_1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E">
  <p:cSld name="TITLE_AND_BODY_2_1_1_1_1_1_1">
    <p:spTree>
      <p:nvGrpSpPr>
        <p:cNvPr id="62" name="Shape 62"/>
        <p:cNvGrpSpPr/>
        <p:nvPr/>
      </p:nvGrpSpPr>
      <p:grpSpPr>
        <a:xfrm>
          <a:off x="0" y="0"/>
          <a:ext cx="0" cy="0"/>
          <a:chOff x="0" y="0"/>
          <a:chExt cx="0" cy="0"/>
        </a:xfrm>
      </p:grpSpPr>
      <p:sp>
        <p:nvSpPr>
          <p:cNvPr id="63" name="Google Shape;63;g309cb031013_0_195"/>
          <p:cNvSpPr/>
          <p:nvPr>
            <p:ph idx="2" type="pic"/>
          </p:nvPr>
        </p:nvSpPr>
        <p:spPr>
          <a:xfrm>
            <a:off x="466195" y="587552"/>
            <a:ext cx="3968400" cy="3968400"/>
          </a:xfrm>
          <a:prstGeom prst="roundRect">
            <a:avLst>
              <a:gd fmla="val 9998" name="adj"/>
            </a:avLst>
          </a:prstGeom>
          <a:noFill/>
          <a:ln>
            <a:noFill/>
          </a:ln>
        </p:spPr>
      </p:sp>
      <p:sp>
        <p:nvSpPr>
          <p:cNvPr id="64" name="Google Shape;64;g309cb031013_0_195"/>
          <p:cNvSpPr txBox="1"/>
          <p:nvPr>
            <p:ph type="title"/>
          </p:nvPr>
        </p:nvSpPr>
        <p:spPr>
          <a:xfrm>
            <a:off x="4896292" y="280875"/>
            <a:ext cx="3925200" cy="10923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g309cb031013_0_195"/>
          <p:cNvSpPr txBox="1"/>
          <p:nvPr>
            <p:ph idx="1" type="body"/>
          </p:nvPr>
        </p:nvSpPr>
        <p:spPr>
          <a:xfrm>
            <a:off x="4773075" y="1820475"/>
            <a:ext cx="4079700" cy="2788500"/>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cxnSp>
        <p:nvCxnSpPr>
          <p:cNvPr id="66" name="Google Shape;66;g309cb031013_0_195"/>
          <p:cNvCxnSpPr/>
          <p:nvPr/>
        </p:nvCxnSpPr>
        <p:spPr>
          <a:xfrm>
            <a:off x="4894857" y="1615440"/>
            <a:ext cx="10599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extLst>
    <p:ext uri="{DCECCB84-F9BA-43D5-87BE-67443E8EF086}">
      <p15:sldGuideLst>
        <p15:guide id="1" orient="horz" pos="1620">
          <p15:clr>
            <a:srgbClr val="E46962"/>
          </p15:clr>
        </p15:guide>
        <p15:guide id="2" pos="308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G">
  <p:cSld name="TITLE_AND_BODY_2_1_1_1_1_1_1_1_1">
    <p:spTree>
      <p:nvGrpSpPr>
        <p:cNvPr id="67" name="Shape 67"/>
        <p:cNvGrpSpPr/>
        <p:nvPr/>
      </p:nvGrpSpPr>
      <p:grpSpPr>
        <a:xfrm>
          <a:off x="0" y="0"/>
          <a:ext cx="0" cy="0"/>
          <a:chOff x="0" y="0"/>
          <a:chExt cx="0" cy="0"/>
        </a:xfrm>
      </p:grpSpPr>
      <p:sp>
        <p:nvSpPr>
          <p:cNvPr id="68" name="Google Shape;68;g309cb031013_0_200"/>
          <p:cNvSpPr/>
          <p:nvPr>
            <p:ph idx="2" type="pic"/>
          </p:nvPr>
        </p:nvSpPr>
        <p:spPr>
          <a:xfrm>
            <a:off x="4233672" y="228600"/>
            <a:ext cx="4690800" cy="4690800"/>
          </a:xfrm>
          <a:prstGeom prst="rect">
            <a:avLst/>
          </a:prstGeom>
          <a:noFill/>
          <a:ln>
            <a:noFill/>
          </a:ln>
        </p:spPr>
      </p:sp>
      <p:sp>
        <p:nvSpPr>
          <p:cNvPr id="69" name="Google Shape;69;g309cb031013_0_200"/>
          <p:cNvSpPr txBox="1"/>
          <p:nvPr>
            <p:ph type="title"/>
          </p:nvPr>
        </p:nvSpPr>
        <p:spPr>
          <a:xfrm>
            <a:off x="228600" y="228600"/>
            <a:ext cx="3557100" cy="8412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g309cb031013_0_200"/>
          <p:cNvSpPr txBox="1"/>
          <p:nvPr>
            <p:ph idx="1" type="body"/>
          </p:nvPr>
        </p:nvSpPr>
        <p:spPr>
          <a:xfrm>
            <a:off x="228600" y="1600200"/>
            <a:ext cx="3557100" cy="3319200"/>
          </a:xfrm>
          <a:prstGeom prst="rect">
            <a:avLst/>
          </a:prstGeom>
          <a:noFill/>
          <a:ln>
            <a:noFill/>
          </a:ln>
        </p:spPr>
        <p:txBody>
          <a:bodyPr anchorCtr="0" anchor="t" bIns="0" lIns="0" spcFirstLastPara="1" rIns="0" wrap="square" tIns="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H">
  <p:cSld name="TITLE_AND_BODY_2_1_1_1_1_1_1_1_1_1">
    <p:spTree>
      <p:nvGrpSpPr>
        <p:cNvPr id="71" name="Shape 71"/>
        <p:cNvGrpSpPr/>
        <p:nvPr/>
      </p:nvGrpSpPr>
      <p:grpSpPr>
        <a:xfrm>
          <a:off x="0" y="0"/>
          <a:ext cx="0" cy="0"/>
          <a:chOff x="0" y="0"/>
          <a:chExt cx="0" cy="0"/>
        </a:xfrm>
      </p:grpSpPr>
      <p:sp>
        <p:nvSpPr>
          <p:cNvPr id="72" name="Google Shape;72;g309cb031013_0_204"/>
          <p:cNvSpPr/>
          <p:nvPr>
            <p:ph idx="2" type="pic"/>
          </p:nvPr>
        </p:nvSpPr>
        <p:spPr>
          <a:xfrm>
            <a:off x="548640" y="1554480"/>
            <a:ext cx="2807100" cy="2807100"/>
          </a:xfrm>
          <a:prstGeom prst="roundRect">
            <a:avLst>
              <a:gd fmla="val 8343" name="adj"/>
            </a:avLst>
          </a:prstGeom>
          <a:noFill/>
          <a:ln>
            <a:noFill/>
          </a:ln>
        </p:spPr>
      </p:sp>
      <p:sp>
        <p:nvSpPr>
          <p:cNvPr id="73" name="Google Shape;73;g309cb031013_0_204"/>
          <p:cNvSpPr txBox="1"/>
          <p:nvPr>
            <p:ph type="title"/>
          </p:nvPr>
        </p:nvSpPr>
        <p:spPr>
          <a:xfrm>
            <a:off x="548675" y="603500"/>
            <a:ext cx="7923900" cy="6675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g309cb031013_0_204"/>
          <p:cNvSpPr txBox="1"/>
          <p:nvPr>
            <p:ph idx="1" type="body"/>
          </p:nvPr>
        </p:nvSpPr>
        <p:spPr>
          <a:xfrm>
            <a:off x="3895344" y="1408176"/>
            <a:ext cx="4782300" cy="3090600"/>
          </a:xfrm>
          <a:prstGeom prst="rect">
            <a:avLst/>
          </a:prstGeom>
          <a:noFill/>
          <a:ln>
            <a:noFill/>
          </a:ln>
        </p:spPr>
        <p:txBody>
          <a:bodyPr anchorCtr="0" anchor="ctr" bIns="0" lIns="0" spcFirstLastPara="1" rIns="0" wrap="square" tIns="0">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cxnSp>
        <p:nvCxnSpPr>
          <p:cNvPr id="75" name="Google Shape;75;g309cb031013_0_204"/>
          <p:cNvCxnSpPr/>
          <p:nvPr/>
        </p:nvCxnSpPr>
        <p:spPr>
          <a:xfrm>
            <a:off x="544200" y="451125"/>
            <a:ext cx="10599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g309cb031013_0_154"/>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g309cb031013_0_15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g309cb031013_0_1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g309cb031013_0_158"/>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309cb031013_0_15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g309cb031013_0_15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g309cb031013_0_1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309cb031013_0_163"/>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g309cb031013_0_163"/>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g309cb031013_0_163"/>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g309cb031013_0_1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309cb031013_0_16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g309cb031013_0_1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309cb031013_0_17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g309cb031013_0_17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g309cb031013_0_1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g309cb031013_0_175"/>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g309cb031013_0_1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309cb031013_0_178"/>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g309cb031013_0_17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309cb031013_0_178"/>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g309cb031013_0_178"/>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309cb031013_0_17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g309cb031013_0_1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309cb031013_0_185"/>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g309cb031013_0_1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g309cb031013_0_13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g309cb031013_0_13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g309cb031013_0_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pic>
        <p:nvPicPr>
          <p:cNvPr id="80" name="Google Shape;80;p1"/>
          <p:cNvPicPr preferRelativeResize="0"/>
          <p:nvPr/>
        </p:nvPicPr>
        <p:blipFill rotWithShape="1">
          <a:blip r:embed="rId3">
            <a:alphaModFix amt="25000"/>
          </a:blip>
          <a:srcRect b="0" l="0" r="0" t="0"/>
          <a:stretch/>
        </p:blipFill>
        <p:spPr>
          <a:xfrm rot="10800000">
            <a:off x="0" y="14450"/>
            <a:ext cx="9144000" cy="5127225"/>
          </a:xfrm>
          <a:prstGeom prst="rect">
            <a:avLst/>
          </a:prstGeom>
          <a:noFill/>
          <a:ln>
            <a:noFill/>
          </a:ln>
          <a:effectLst>
            <a:outerShdw blurRad="57150" rotWithShape="0" algn="bl" dir="5400000" dist="19050">
              <a:srgbClr val="000000">
                <a:alpha val="49803"/>
              </a:srgbClr>
            </a:outerShdw>
            <a:reflection blurRad="0" dir="5400000" dist="38100" endA="0" endPos="30000" fadeDir="5400012" kx="0" rotWithShape="0" algn="bl" stA="0" stPos="0" sy="-100000" ky="0"/>
          </a:effectLst>
        </p:spPr>
      </p:pic>
      <p:sp>
        <p:nvSpPr>
          <p:cNvPr id="81" name="Google Shape;81;p1"/>
          <p:cNvSpPr txBox="1"/>
          <p:nvPr>
            <p:ph type="ctrTitle"/>
          </p:nvPr>
        </p:nvSpPr>
        <p:spPr>
          <a:xfrm>
            <a:off x="0" y="2150950"/>
            <a:ext cx="4299000" cy="696000"/>
          </a:xfrm>
          <a:prstGeom prst="rect">
            <a:avLst/>
          </a:prstGeom>
          <a:noFill/>
          <a:ln>
            <a:noFill/>
          </a:ln>
        </p:spPr>
        <p:txBody>
          <a:bodyPr anchorCtr="0" anchor="b" bIns="91425" lIns="91425" spcFirstLastPara="1" rIns="91425" wrap="square" tIns="91425">
            <a:noAutofit/>
          </a:bodyPr>
          <a:lstStyle/>
          <a:p>
            <a:pPr indent="457200" lvl="0" marL="457200" rtl="0" algn="ctr">
              <a:lnSpc>
                <a:spcPct val="100000"/>
              </a:lnSpc>
              <a:spcBef>
                <a:spcPts val="1000"/>
              </a:spcBef>
              <a:spcAft>
                <a:spcPts val="0"/>
              </a:spcAft>
              <a:buSzPts val="5200"/>
              <a:buNone/>
            </a:pPr>
            <a:r>
              <a:rPr b="1" lang="en" sz="4400">
                <a:solidFill>
                  <a:schemeClr val="accent5"/>
                </a:solidFill>
                <a:latin typeface="Lato"/>
                <a:ea typeface="Lato"/>
                <a:cs typeface="Lato"/>
                <a:sym typeface="Lato"/>
              </a:rPr>
              <a:t>AstroSage</a:t>
            </a:r>
            <a:r>
              <a:rPr lang="en" sz="4400">
                <a:solidFill>
                  <a:schemeClr val="accent5"/>
                </a:solidFill>
                <a:latin typeface="Lato"/>
                <a:ea typeface="Lato"/>
                <a:cs typeface="Lato"/>
                <a:sym typeface="Lato"/>
              </a:rPr>
              <a:t> </a:t>
            </a:r>
            <a:r>
              <a:rPr b="1" lang="en" sz="4400">
                <a:solidFill>
                  <a:schemeClr val="accent5"/>
                </a:solidFill>
                <a:latin typeface="Lato"/>
                <a:ea typeface="Lato"/>
                <a:cs typeface="Lato"/>
                <a:sym typeface="Lato"/>
              </a:rPr>
              <a:t>Analysis</a:t>
            </a:r>
            <a:endParaRPr sz="7200">
              <a:solidFill>
                <a:schemeClr val="accent5"/>
              </a:solidFill>
            </a:endParaRPr>
          </a:p>
        </p:txBody>
      </p:sp>
      <p:sp>
        <p:nvSpPr>
          <p:cNvPr id="82" name="Google Shape;82;p1"/>
          <p:cNvSpPr txBox="1"/>
          <p:nvPr>
            <p:ph idx="1" type="subTitle"/>
          </p:nvPr>
        </p:nvSpPr>
        <p:spPr>
          <a:xfrm>
            <a:off x="882425" y="3166550"/>
            <a:ext cx="4114800" cy="7926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SzPts val="3294"/>
              <a:buNone/>
            </a:pPr>
            <a:r>
              <a:rPr lang="en"/>
              <a:t>Karan Kukreti</a:t>
            </a:r>
            <a:endParaRPr/>
          </a:p>
          <a:p>
            <a:pPr indent="0" lvl="0" marL="0" rtl="0" algn="ctr">
              <a:lnSpc>
                <a:spcPct val="100000"/>
              </a:lnSpc>
              <a:spcBef>
                <a:spcPts val="0"/>
              </a:spcBef>
              <a:spcAft>
                <a:spcPts val="0"/>
              </a:spcAft>
              <a:buSzPts val="3294"/>
              <a:buNone/>
            </a:pPr>
            <a:r>
              <a:rPr lang="en"/>
              <a:t>06-09-2024</a:t>
            </a:r>
            <a:endParaRPr/>
          </a:p>
        </p:txBody>
      </p:sp>
      <p:pic>
        <p:nvPicPr>
          <p:cNvPr descr="business analysis first page template" id="83" name="Google Shape;83;p1"/>
          <p:cNvPicPr preferRelativeResize="0"/>
          <p:nvPr/>
        </p:nvPicPr>
        <p:blipFill rotWithShape="1">
          <a:blip r:embed="rId4">
            <a:alphaModFix/>
          </a:blip>
          <a:srcRect b="0" l="0" r="0" t="0"/>
          <a:stretch/>
        </p:blipFill>
        <p:spPr>
          <a:xfrm>
            <a:off x="4997225" y="1080225"/>
            <a:ext cx="3139150" cy="2995649"/>
          </a:xfrm>
          <a:prstGeom prst="rect">
            <a:avLst/>
          </a:prstGeom>
          <a:noFill/>
          <a:ln>
            <a:noFill/>
          </a:ln>
        </p:spPr>
      </p:pic>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g309cb031013_0_235"/>
          <p:cNvSpPr txBox="1"/>
          <p:nvPr>
            <p:ph type="title"/>
          </p:nvPr>
        </p:nvSpPr>
        <p:spPr>
          <a:xfrm>
            <a:off x="311700" y="219025"/>
            <a:ext cx="8338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3400">
                <a:latin typeface="Arial"/>
                <a:ea typeface="Arial"/>
                <a:cs typeface="Arial"/>
                <a:sym typeface="Arial"/>
              </a:rPr>
              <a:t>User Engagement Analysis</a:t>
            </a:r>
            <a:endParaRPr sz="3400">
              <a:latin typeface="Arial"/>
              <a:ea typeface="Arial"/>
              <a:cs typeface="Arial"/>
              <a:sym typeface="Arial"/>
            </a:endParaRPr>
          </a:p>
          <a:p>
            <a:pPr indent="0" lvl="0" marL="0" rtl="0" algn="l">
              <a:lnSpc>
                <a:spcPct val="100000"/>
              </a:lnSpc>
              <a:spcBef>
                <a:spcPts val="400"/>
              </a:spcBef>
              <a:spcAft>
                <a:spcPts val="0"/>
              </a:spcAft>
              <a:buSzPts val="990"/>
              <a:buNone/>
            </a:pPr>
            <a:r>
              <a:t/>
            </a:r>
            <a:endParaRPr sz="3420">
              <a:latin typeface="Arial"/>
              <a:ea typeface="Arial"/>
              <a:cs typeface="Arial"/>
              <a:sym typeface="Arial"/>
            </a:endParaRPr>
          </a:p>
        </p:txBody>
      </p:sp>
      <p:sp>
        <p:nvSpPr>
          <p:cNvPr id="182" name="Google Shape;182;g309cb031013_0_235"/>
          <p:cNvSpPr txBox="1"/>
          <p:nvPr>
            <p:ph idx="1" type="body"/>
          </p:nvPr>
        </p:nvSpPr>
        <p:spPr>
          <a:xfrm>
            <a:off x="311700" y="1235650"/>
            <a:ext cx="3893400" cy="3525600"/>
          </a:xfrm>
          <a:prstGeom prst="rect">
            <a:avLst/>
          </a:prstGeom>
          <a:noFill/>
          <a:ln>
            <a:noFill/>
          </a:ln>
        </p:spPr>
        <p:txBody>
          <a:bodyPr anchorCtr="0" anchor="t" bIns="91425" lIns="91425" spcFirstLastPara="1" rIns="91425" wrap="square" tIns="91425">
            <a:normAutofit/>
          </a:bodyPr>
          <a:lstStyle/>
          <a:p>
            <a:pPr indent="0" lvl="0" marL="0" rtl="0" algn="l">
              <a:spcBef>
                <a:spcPts val="1200"/>
              </a:spcBef>
              <a:spcAft>
                <a:spcPts val="0"/>
              </a:spcAft>
              <a:buNone/>
            </a:pPr>
            <a:r>
              <a:rPr b="1" lang="en" sz="1200">
                <a:solidFill>
                  <a:srgbClr val="000000"/>
                </a:solidFill>
                <a:latin typeface="Arial"/>
                <a:ea typeface="Arial"/>
                <a:cs typeface="Arial"/>
                <a:sym typeface="Arial"/>
              </a:rPr>
              <a:t>Key Insights:</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Arial"/>
                <a:ea typeface="Arial"/>
                <a:cs typeface="Arial"/>
                <a:sym typeface="Arial"/>
              </a:rPr>
              <a:t>One-Time Users:</a:t>
            </a:r>
            <a:r>
              <a:rPr lang="en" sz="1200">
                <a:solidFill>
                  <a:srgbClr val="000000"/>
                </a:solidFill>
                <a:latin typeface="Arial"/>
                <a:ea typeface="Arial"/>
                <a:cs typeface="Arial"/>
                <a:sym typeface="Arial"/>
              </a:rPr>
              <a:t> 51.1% of total user base.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Repeat Users:</a:t>
            </a:r>
            <a:r>
              <a:rPr lang="en" sz="1200">
                <a:solidFill>
                  <a:srgbClr val="000000"/>
                </a:solidFill>
                <a:latin typeface="Arial"/>
                <a:ea typeface="Arial"/>
                <a:cs typeface="Arial"/>
                <a:sym typeface="Arial"/>
              </a:rPr>
              <a:t> 48.9% of total user base.</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Recommendations:</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Arial"/>
                <a:ea typeface="Arial"/>
                <a:cs typeface="Arial"/>
                <a:sym typeface="Arial"/>
              </a:rPr>
              <a:t>Improve First-Time User Experience:</a:t>
            </a:r>
            <a:r>
              <a:rPr lang="en" sz="1200">
                <a:solidFill>
                  <a:srgbClr val="000000"/>
                </a:solidFill>
                <a:latin typeface="Arial"/>
                <a:ea typeface="Arial"/>
                <a:cs typeface="Arial"/>
                <a:sym typeface="Arial"/>
              </a:rPr>
              <a:t> Enhance onboarding and post-service follow-up.</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Implement Loyalty Programs:</a:t>
            </a:r>
            <a:r>
              <a:rPr lang="en" sz="1200">
                <a:solidFill>
                  <a:srgbClr val="000000"/>
                </a:solidFill>
                <a:latin typeface="Arial"/>
                <a:ea typeface="Arial"/>
                <a:cs typeface="Arial"/>
                <a:sym typeface="Arial"/>
              </a:rPr>
              <a:t> Offer incentives for repeat users.</a:t>
            </a:r>
            <a:endParaRPr sz="12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200">
              <a:solidFill>
                <a:srgbClr val="595959"/>
              </a:solidFill>
            </a:endParaRPr>
          </a:p>
        </p:txBody>
      </p:sp>
      <p:pic>
        <p:nvPicPr>
          <p:cNvPr id="183" name="Google Shape;183;g309cb031013_0_235"/>
          <p:cNvPicPr preferRelativeResize="0"/>
          <p:nvPr/>
        </p:nvPicPr>
        <p:blipFill>
          <a:blip r:embed="rId3">
            <a:alphaModFix/>
          </a:blip>
          <a:stretch>
            <a:fillRect/>
          </a:stretch>
        </p:blipFill>
        <p:spPr>
          <a:xfrm>
            <a:off x="4357500" y="944125"/>
            <a:ext cx="4295775" cy="282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g30bc0559c55_0_7"/>
          <p:cNvSpPr txBox="1"/>
          <p:nvPr>
            <p:ph type="title"/>
          </p:nvPr>
        </p:nvSpPr>
        <p:spPr>
          <a:xfrm>
            <a:off x="209975" y="241575"/>
            <a:ext cx="7070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Ratings v/s Guru count analysis</a:t>
            </a:r>
            <a:endParaRPr sz="3420">
              <a:latin typeface="Arial"/>
              <a:ea typeface="Arial"/>
              <a:cs typeface="Arial"/>
              <a:sym typeface="Arial"/>
            </a:endParaRPr>
          </a:p>
        </p:txBody>
      </p:sp>
      <p:sp>
        <p:nvSpPr>
          <p:cNvPr id="189" name="Google Shape;189;g30bc0559c55_0_7"/>
          <p:cNvSpPr txBox="1"/>
          <p:nvPr>
            <p:ph idx="1" type="body"/>
          </p:nvPr>
        </p:nvSpPr>
        <p:spPr>
          <a:xfrm>
            <a:off x="209975" y="933725"/>
            <a:ext cx="4017900" cy="3687600"/>
          </a:xfrm>
          <a:prstGeom prst="rect">
            <a:avLst/>
          </a:prstGeom>
          <a:noFill/>
          <a:ln>
            <a:noFill/>
          </a:ln>
        </p:spPr>
        <p:txBody>
          <a:bodyPr anchorCtr="0" anchor="t" bIns="91425" lIns="91425" spcFirstLastPara="1" rIns="91425" wrap="square" tIns="91425">
            <a:normAutofit fontScale="25000" lnSpcReduction="10000"/>
          </a:bodyPr>
          <a:lstStyle/>
          <a:p>
            <a:pPr indent="0" lvl="0" marL="0" rtl="0" algn="l">
              <a:spcBef>
                <a:spcPts val="1200"/>
              </a:spcBef>
              <a:spcAft>
                <a:spcPts val="0"/>
              </a:spcAft>
              <a:buNone/>
            </a:pPr>
            <a:r>
              <a:rPr b="1" lang="en" sz="4800">
                <a:solidFill>
                  <a:srgbClr val="000000"/>
                </a:solidFill>
                <a:latin typeface="Arial"/>
                <a:ea typeface="Arial"/>
                <a:cs typeface="Arial"/>
                <a:sym typeface="Arial"/>
              </a:rPr>
              <a:t>Key Insights:</a:t>
            </a:r>
            <a:endParaRPr b="1" sz="4800">
              <a:solidFill>
                <a:srgbClr val="000000"/>
              </a:solidFill>
              <a:latin typeface="Arial"/>
              <a:ea typeface="Arial"/>
              <a:cs typeface="Arial"/>
              <a:sym typeface="Arial"/>
            </a:endParaRPr>
          </a:p>
          <a:p>
            <a:pPr indent="-305593" lvl="0" marL="457200" rtl="0" algn="l">
              <a:spcBef>
                <a:spcPts val="1200"/>
              </a:spcBef>
              <a:spcAft>
                <a:spcPts val="0"/>
              </a:spcAft>
              <a:buClr>
                <a:srgbClr val="000000"/>
              </a:buClr>
              <a:buSzPct val="100000"/>
              <a:buFont typeface="Arial"/>
              <a:buChar char="●"/>
            </a:pPr>
            <a:r>
              <a:rPr lang="en" sz="4850">
                <a:solidFill>
                  <a:srgbClr val="000000"/>
                </a:solidFill>
                <a:latin typeface="Arial"/>
                <a:ea typeface="Arial"/>
                <a:cs typeface="Arial"/>
                <a:sym typeface="Arial"/>
              </a:rPr>
              <a:t>The majority of gurus lie between 2 and 4, with peak at rating 3 (4,407 gurus).</a:t>
            </a:r>
            <a:endParaRPr sz="4850">
              <a:solidFill>
                <a:srgbClr val="000000"/>
              </a:solidFill>
              <a:latin typeface="Arial"/>
              <a:ea typeface="Arial"/>
              <a:cs typeface="Arial"/>
              <a:sym typeface="Arial"/>
            </a:endParaRPr>
          </a:p>
          <a:p>
            <a:pPr indent="-305593" lvl="0" marL="457200" rtl="0" algn="l">
              <a:spcBef>
                <a:spcPts val="0"/>
              </a:spcBef>
              <a:spcAft>
                <a:spcPts val="0"/>
              </a:spcAft>
              <a:buClr>
                <a:srgbClr val="000000"/>
              </a:buClr>
              <a:buSzPct val="100000"/>
              <a:buFont typeface="Arial"/>
              <a:buChar char="●"/>
            </a:pPr>
            <a:r>
              <a:rPr lang="en" sz="4850">
                <a:solidFill>
                  <a:srgbClr val="000000"/>
                </a:solidFill>
                <a:latin typeface="Arial"/>
                <a:ea typeface="Arial"/>
                <a:cs typeface="Arial"/>
                <a:sym typeface="Arial"/>
              </a:rPr>
              <a:t>Fewer gurus in the higher rating brackets (5 to 8), indicating room for improvement </a:t>
            </a:r>
            <a:endParaRPr sz="4850">
              <a:solidFill>
                <a:srgbClr val="000000"/>
              </a:solidFill>
              <a:latin typeface="Arial"/>
              <a:ea typeface="Arial"/>
              <a:cs typeface="Arial"/>
              <a:sym typeface="Arial"/>
            </a:endParaRPr>
          </a:p>
          <a:p>
            <a:pPr indent="-305593" lvl="0" marL="457200" rtl="0" algn="l">
              <a:spcBef>
                <a:spcPts val="0"/>
              </a:spcBef>
              <a:spcAft>
                <a:spcPts val="0"/>
              </a:spcAft>
              <a:buClr>
                <a:srgbClr val="000000"/>
              </a:buClr>
              <a:buSzPct val="100000"/>
              <a:buFont typeface="Arial"/>
              <a:buChar char="●"/>
            </a:pPr>
            <a:r>
              <a:rPr lang="en" sz="4850">
                <a:solidFill>
                  <a:srgbClr val="000000"/>
                </a:solidFill>
                <a:latin typeface="Arial"/>
                <a:ea typeface="Arial"/>
                <a:cs typeface="Arial"/>
                <a:sym typeface="Arial"/>
              </a:rPr>
              <a:t>Comparatively, small number of gurus have achieved top ratings</a:t>
            </a:r>
            <a:endParaRPr sz="4850">
              <a:solidFill>
                <a:srgbClr val="000000"/>
              </a:solidFill>
              <a:latin typeface="Arial"/>
              <a:ea typeface="Arial"/>
              <a:cs typeface="Arial"/>
              <a:sym typeface="Arial"/>
            </a:endParaRPr>
          </a:p>
          <a:p>
            <a:pPr indent="0" lvl="0" marL="0" rtl="0" algn="l">
              <a:spcBef>
                <a:spcPts val="1200"/>
              </a:spcBef>
              <a:spcAft>
                <a:spcPts val="0"/>
              </a:spcAft>
              <a:buNone/>
            </a:pPr>
            <a:r>
              <a:rPr b="1" lang="en" sz="4850">
                <a:solidFill>
                  <a:srgbClr val="000000"/>
                </a:solidFill>
                <a:latin typeface="Arial"/>
                <a:ea typeface="Arial"/>
                <a:cs typeface="Arial"/>
                <a:sym typeface="Arial"/>
              </a:rPr>
              <a:t>Recommendations:</a:t>
            </a:r>
            <a:endParaRPr b="1" sz="4850">
              <a:solidFill>
                <a:srgbClr val="000000"/>
              </a:solidFill>
              <a:latin typeface="Arial"/>
              <a:ea typeface="Arial"/>
              <a:cs typeface="Arial"/>
              <a:sym typeface="Arial"/>
            </a:endParaRPr>
          </a:p>
          <a:p>
            <a:pPr indent="-305593" lvl="0" marL="457200" rtl="0" algn="l">
              <a:spcBef>
                <a:spcPts val="1200"/>
              </a:spcBef>
              <a:spcAft>
                <a:spcPts val="0"/>
              </a:spcAft>
              <a:buClr>
                <a:srgbClr val="000000"/>
              </a:buClr>
              <a:buSzPct val="100000"/>
              <a:buFont typeface="Arial"/>
              <a:buChar char="●"/>
            </a:pPr>
            <a:r>
              <a:rPr lang="en" sz="4850">
                <a:solidFill>
                  <a:srgbClr val="000000"/>
                </a:solidFill>
                <a:latin typeface="Arial"/>
                <a:ea typeface="Arial"/>
                <a:cs typeface="Arial"/>
                <a:sym typeface="Arial"/>
              </a:rPr>
              <a:t>Implement targeted training programs for gurus with low to mid-range ratings (2-4) to enhance customer interactions.</a:t>
            </a:r>
            <a:endParaRPr sz="4850">
              <a:solidFill>
                <a:srgbClr val="000000"/>
              </a:solidFill>
              <a:latin typeface="Arial"/>
              <a:ea typeface="Arial"/>
              <a:cs typeface="Arial"/>
              <a:sym typeface="Arial"/>
            </a:endParaRPr>
          </a:p>
          <a:p>
            <a:pPr indent="-305593" lvl="0" marL="457200" rtl="0" algn="l">
              <a:spcBef>
                <a:spcPts val="0"/>
              </a:spcBef>
              <a:spcAft>
                <a:spcPts val="0"/>
              </a:spcAft>
              <a:buClr>
                <a:srgbClr val="000000"/>
              </a:buClr>
              <a:buSzPct val="100000"/>
              <a:buFont typeface="Arial"/>
              <a:buChar char="●"/>
            </a:pPr>
            <a:r>
              <a:rPr lang="en" sz="4850">
                <a:solidFill>
                  <a:srgbClr val="000000"/>
                </a:solidFill>
                <a:latin typeface="Arial"/>
                <a:ea typeface="Arial"/>
                <a:cs typeface="Arial"/>
                <a:sym typeface="Arial"/>
              </a:rPr>
              <a:t>Introduce performance-based incentives to motivate gurus to aim for higher ratings.</a:t>
            </a:r>
            <a:endParaRPr sz="4850">
              <a:solidFill>
                <a:srgbClr val="000000"/>
              </a:solidFill>
              <a:latin typeface="Arial"/>
              <a:ea typeface="Arial"/>
              <a:cs typeface="Arial"/>
              <a:sym typeface="Arial"/>
            </a:endParaRPr>
          </a:p>
          <a:p>
            <a:pPr indent="0" lvl="0" marL="457200" rtl="0" algn="l">
              <a:spcBef>
                <a:spcPts val="1200"/>
              </a:spcBef>
              <a:spcAft>
                <a:spcPts val="0"/>
              </a:spcAft>
              <a:buNone/>
            </a:pPr>
            <a:r>
              <a:t/>
            </a:r>
            <a:endParaRPr b="1" sz="12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200">
              <a:solidFill>
                <a:srgbClr val="1F1F1F"/>
              </a:solidFill>
            </a:endParaRPr>
          </a:p>
          <a:p>
            <a:pPr indent="0" lvl="0" marL="0" rtl="0" algn="l">
              <a:lnSpc>
                <a:spcPct val="115000"/>
              </a:lnSpc>
              <a:spcBef>
                <a:spcPts val="1200"/>
              </a:spcBef>
              <a:spcAft>
                <a:spcPts val="1200"/>
              </a:spcAft>
              <a:buSzPct val="100000"/>
              <a:buNone/>
            </a:pPr>
            <a:r>
              <a:t/>
            </a:r>
            <a:endParaRPr/>
          </a:p>
        </p:txBody>
      </p:sp>
      <p:pic>
        <p:nvPicPr>
          <p:cNvPr id="190" name="Google Shape;190;g30bc0559c55_0_7"/>
          <p:cNvPicPr preferRelativeResize="0"/>
          <p:nvPr/>
        </p:nvPicPr>
        <p:blipFill>
          <a:blip r:embed="rId3">
            <a:alphaModFix/>
          </a:blip>
          <a:stretch>
            <a:fillRect/>
          </a:stretch>
        </p:blipFill>
        <p:spPr>
          <a:xfrm>
            <a:off x="4302275" y="966675"/>
            <a:ext cx="4513125" cy="300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g30bc0559c55_0_0"/>
          <p:cNvSpPr txBox="1"/>
          <p:nvPr>
            <p:ph type="title"/>
          </p:nvPr>
        </p:nvSpPr>
        <p:spPr>
          <a:xfrm>
            <a:off x="311700" y="219025"/>
            <a:ext cx="8338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3400">
                <a:latin typeface="Arial"/>
                <a:ea typeface="Arial"/>
                <a:cs typeface="Arial"/>
                <a:sym typeface="Arial"/>
              </a:rPr>
              <a:t>Platform Activity Overview</a:t>
            </a:r>
            <a:endParaRPr sz="3400">
              <a:latin typeface="Arial"/>
              <a:ea typeface="Arial"/>
              <a:cs typeface="Arial"/>
              <a:sym typeface="Arial"/>
            </a:endParaRPr>
          </a:p>
          <a:p>
            <a:pPr indent="0" lvl="0" marL="0" rtl="0" algn="l">
              <a:lnSpc>
                <a:spcPct val="100000"/>
              </a:lnSpc>
              <a:spcBef>
                <a:spcPts val="400"/>
              </a:spcBef>
              <a:spcAft>
                <a:spcPts val="0"/>
              </a:spcAft>
              <a:buSzPts val="990"/>
              <a:buNone/>
            </a:pPr>
            <a:r>
              <a:t/>
            </a:r>
            <a:endParaRPr sz="3420">
              <a:latin typeface="Arial"/>
              <a:ea typeface="Arial"/>
              <a:cs typeface="Arial"/>
              <a:sym typeface="Arial"/>
            </a:endParaRPr>
          </a:p>
        </p:txBody>
      </p:sp>
      <p:sp>
        <p:nvSpPr>
          <p:cNvPr id="196" name="Google Shape;196;g30bc0559c55_0_0"/>
          <p:cNvSpPr txBox="1"/>
          <p:nvPr>
            <p:ph idx="1" type="body"/>
          </p:nvPr>
        </p:nvSpPr>
        <p:spPr>
          <a:xfrm>
            <a:off x="311700" y="1235650"/>
            <a:ext cx="4173900" cy="3525600"/>
          </a:xfrm>
          <a:prstGeom prst="rect">
            <a:avLst/>
          </a:prstGeom>
          <a:noFill/>
          <a:ln>
            <a:noFill/>
          </a:ln>
        </p:spPr>
        <p:txBody>
          <a:bodyPr anchorCtr="0" anchor="t" bIns="91425" lIns="91425" spcFirstLastPara="1" rIns="91425" wrap="square" tIns="91425">
            <a:normAutofit/>
          </a:bodyPr>
          <a:lstStyle/>
          <a:p>
            <a:pPr indent="0" lvl="0" marL="0" rtl="0" algn="l">
              <a:spcBef>
                <a:spcPts val="1200"/>
              </a:spcBef>
              <a:spcAft>
                <a:spcPts val="0"/>
              </a:spcAft>
              <a:buNone/>
            </a:pPr>
            <a:r>
              <a:rPr b="1" lang="en" sz="1200">
                <a:solidFill>
                  <a:srgbClr val="000000"/>
                </a:solidFill>
                <a:latin typeface="Arial"/>
                <a:ea typeface="Arial"/>
                <a:cs typeface="Arial"/>
                <a:sym typeface="Arial"/>
              </a:rPr>
              <a:t>Key Insights:</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Arial"/>
                <a:ea typeface="Arial"/>
                <a:cs typeface="Arial"/>
                <a:sym typeface="Arial"/>
              </a:rPr>
              <a:t>Chat Dominance:</a:t>
            </a:r>
            <a:r>
              <a:rPr lang="en" sz="1200">
                <a:solidFill>
                  <a:srgbClr val="000000"/>
                </a:solidFill>
                <a:latin typeface="Arial"/>
                <a:ea typeface="Arial"/>
                <a:cs typeface="Arial"/>
                <a:sym typeface="Arial"/>
              </a:rPr>
              <a:t> Chats account for 70% of activity</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Call Revenue</a:t>
            </a:r>
            <a:r>
              <a:rPr b="1" lang="en" sz="1200">
                <a:solidFill>
                  <a:srgbClr val="000000"/>
                </a:solidFill>
                <a:latin typeface="Arial"/>
                <a:ea typeface="Arial"/>
                <a:cs typeface="Arial"/>
                <a:sym typeface="Arial"/>
              </a:rPr>
              <a:t>:</a:t>
            </a:r>
            <a:r>
              <a:rPr lang="en" sz="1200">
                <a:solidFill>
                  <a:srgbClr val="000000"/>
                </a:solidFill>
                <a:latin typeface="Arial"/>
                <a:ea typeface="Arial"/>
                <a:cs typeface="Arial"/>
                <a:sym typeface="Arial"/>
              </a:rPr>
              <a:t> Calls generate higher revenue despite lower activity.</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Recommendations:</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Arial"/>
                <a:ea typeface="Arial"/>
                <a:cs typeface="Arial"/>
                <a:sym typeface="Arial"/>
              </a:rPr>
              <a:t>Focus on monetization: </a:t>
            </a:r>
            <a:r>
              <a:rPr lang="en" sz="1200">
                <a:solidFill>
                  <a:srgbClr val="000000"/>
                </a:solidFill>
                <a:latin typeface="Arial"/>
                <a:ea typeface="Arial"/>
                <a:cs typeface="Arial"/>
                <a:sym typeface="Arial"/>
              </a:rPr>
              <a:t>Optimize agent performance and conversion tactics to increase revenue per chat session.</a:t>
            </a:r>
            <a:endParaRPr sz="12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200">
              <a:solidFill>
                <a:srgbClr val="595959"/>
              </a:solidFill>
            </a:endParaRPr>
          </a:p>
        </p:txBody>
      </p:sp>
      <p:pic>
        <p:nvPicPr>
          <p:cNvPr id="197" name="Google Shape;197;g30bc0559c55_0_0"/>
          <p:cNvPicPr preferRelativeResize="0"/>
          <p:nvPr/>
        </p:nvPicPr>
        <p:blipFill>
          <a:blip r:embed="rId3">
            <a:alphaModFix/>
          </a:blip>
          <a:stretch>
            <a:fillRect/>
          </a:stretch>
        </p:blipFill>
        <p:spPr>
          <a:xfrm>
            <a:off x="4425475" y="1017125"/>
            <a:ext cx="4559476" cy="281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g30aba977135_0_9"/>
          <p:cNvSpPr txBox="1"/>
          <p:nvPr>
            <p:ph type="title"/>
          </p:nvPr>
        </p:nvSpPr>
        <p:spPr>
          <a:xfrm>
            <a:off x="311700" y="2619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Chat Status Analysis</a:t>
            </a:r>
            <a:endParaRPr sz="3420">
              <a:latin typeface="Arial"/>
              <a:ea typeface="Arial"/>
              <a:cs typeface="Arial"/>
              <a:sym typeface="Arial"/>
            </a:endParaRPr>
          </a:p>
        </p:txBody>
      </p:sp>
      <p:sp>
        <p:nvSpPr>
          <p:cNvPr id="203" name="Google Shape;203;g30aba977135_0_9"/>
          <p:cNvSpPr txBox="1"/>
          <p:nvPr>
            <p:ph idx="1" type="body"/>
          </p:nvPr>
        </p:nvSpPr>
        <p:spPr>
          <a:xfrm>
            <a:off x="311700" y="1266325"/>
            <a:ext cx="4605600" cy="330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b="1" lang="en" sz="1200">
                <a:solidFill>
                  <a:srgbClr val="000000"/>
                </a:solidFill>
                <a:latin typeface="Arial"/>
                <a:ea typeface="Arial"/>
                <a:cs typeface="Arial"/>
                <a:sym typeface="Arial"/>
              </a:rPr>
              <a:t>Key Insights:</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Arial"/>
                <a:ea typeface="Arial"/>
                <a:cs typeface="Arial"/>
                <a:sym typeface="Arial"/>
              </a:rPr>
              <a:t>High Failure &amp; Incomplete Rates:</a:t>
            </a:r>
            <a:r>
              <a:rPr lang="en" sz="1200">
                <a:solidFill>
                  <a:srgbClr val="000000"/>
                </a:solidFill>
                <a:latin typeface="Arial"/>
                <a:ea typeface="Arial"/>
                <a:cs typeface="Arial"/>
                <a:sym typeface="Arial"/>
              </a:rPr>
              <a:t> Over 13,897 chats not resolved.</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Opportunities for Improvement:</a:t>
            </a:r>
            <a:r>
              <a:rPr lang="en" sz="1200">
                <a:solidFill>
                  <a:srgbClr val="000000"/>
                </a:solidFill>
                <a:latin typeface="Arial"/>
                <a:ea typeface="Arial"/>
                <a:cs typeface="Arial"/>
                <a:sym typeface="Arial"/>
              </a:rPr>
              <a:t> Address reasons behind incomplete and failed chats.</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Recommendations:</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Arial"/>
                <a:ea typeface="Arial"/>
                <a:cs typeface="Arial"/>
                <a:sym typeface="Arial"/>
              </a:rPr>
              <a:t>Improve Support Processes:</a:t>
            </a:r>
            <a:r>
              <a:rPr lang="en" sz="1200">
                <a:solidFill>
                  <a:srgbClr val="000000"/>
                </a:solidFill>
                <a:latin typeface="Arial"/>
                <a:ea typeface="Arial"/>
                <a:cs typeface="Arial"/>
                <a:sym typeface="Arial"/>
              </a:rPr>
              <a:t> Upgrade systems, train staff, reduce response times.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Implement Chat Automation:</a:t>
            </a:r>
            <a:r>
              <a:rPr lang="en" sz="1200">
                <a:solidFill>
                  <a:srgbClr val="000000"/>
                </a:solidFill>
                <a:latin typeface="Arial"/>
                <a:ea typeface="Arial"/>
                <a:cs typeface="Arial"/>
                <a:sym typeface="Arial"/>
              </a:rPr>
              <a:t> Use AI-powered chatbots for simpler queries.</a:t>
            </a:r>
            <a:endParaRPr b="1" sz="13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200">
              <a:solidFill>
                <a:srgbClr val="595959"/>
              </a:solidFill>
            </a:endParaRPr>
          </a:p>
          <a:p>
            <a:pPr indent="0" lvl="0" marL="457200" rtl="0" algn="l">
              <a:lnSpc>
                <a:spcPct val="115000"/>
              </a:lnSpc>
              <a:spcBef>
                <a:spcPts val="0"/>
              </a:spcBef>
              <a:spcAft>
                <a:spcPts val="0"/>
              </a:spcAft>
              <a:buSzPts val="1800"/>
              <a:buNone/>
            </a:pPr>
            <a:r>
              <a:t/>
            </a:r>
            <a:endParaRPr sz="1200">
              <a:solidFill>
                <a:schemeClr val="dk1"/>
              </a:solidFill>
            </a:endParaRPr>
          </a:p>
          <a:p>
            <a:pPr indent="0" lvl="0" marL="457200" rtl="0" algn="l">
              <a:lnSpc>
                <a:spcPct val="115000"/>
              </a:lnSpc>
              <a:spcBef>
                <a:spcPts val="0"/>
              </a:spcBef>
              <a:spcAft>
                <a:spcPts val="0"/>
              </a:spcAft>
              <a:buSzPts val="1800"/>
              <a:buNone/>
            </a:pPr>
            <a:r>
              <a:t/>
            </a:r>
            <a:endParaRPr sz="1200">
              <a:solidFill>
                <a:schemeClr val="dk1"/>
              </a:solidFill>
            </a:endParaRPr>
          </a:p>
        </p:txBody>
      </p:sp>
      <p:pic>
        <p:nvPicPr>
          <p:cNvPr id="204" name="Google Shape;204;g30aba977135_0_9"/>
          <p:cNvPicPr preferRelativeResize="0"/>
          <p:nvPr/>
        </p:nvPicPr>
        <p:blipFill>
          <a:blip r:embed="rId3">
            <a:alphaModFix/>
          </a:blip>
          <a:stretch>
            <a:fillRect/>
          </a:stretch>
        </p:blipFill>
        <p:spPr>
          <a:xfrm>
            <a:off x="5069700" y="1121775"/>
            <a:ext cx="3921900" cy="25777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g30aba977135_0_17"/>
          <p:cNvSpPr txBox="1"/>
          <p:nvPr>
            <p:ph type="title"/>
          </p:nvPr>
        </p:nvSpPr>
        <p:spPr>
          <a:xfrm>
            <a:off x="311700" y="2619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Call</a:t>
            </a:r>
            <a:r>
              <a:rPr lang="en" sz="3420">
                <a:latin typeface="Arial"/>
                <a:ea typeface="Arial"/>
                <a:cs typeface="Arial"/>
                <a:sym typeface="Arial"/>
              </a:rPr>
              <a:t> Status Analysis</a:t>
            </a:r>
            <a:endParaRPr sz="3420">
              <a:latin typeface="Arial"/>
              <a:ea typeface="Arial"/>
              <a:cs typeface="Arial"/>
              <a:sym typeface="Arial"/>
            </a:endParaRPr>
          </a:p>
        </p:txBody>
      </p:sp>
      <p:sp>
        <p:nvSpPr>
          <p:cNvPr id="210" name="Google Shape;210;g30aba977135_0_17"/>
          <p:cNvSpPr txBox="1"/>
          <p:nvPr>
            <p:ph idx="1" type="body"/>
          </p:nvPr>
        </p:nvSpPr>
        <p:spPr>
          <a:xfrm>
            <a:off x="311700" y="1266325"/>
            <a:ext cx="4605600" cy="33027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spcBef>
                <a:spcPts val="1200"/>
              </a:spcBef>
              <a:spcAft>
                <a:spcPts val="0"/>
              </a:spcAft>
              <a:buNone/>
            </a:pPr>
            <a:r>
              <a:rPr b="1" lang="en" sz="2199">
                <a:solidFill>
                  <a:srgbClr val="000000"/>
                </a:solidFill>
                <a:latin typeface="Arial"/>
                <a:ea typeface="Arial"/>
                <a:cs typeface="Arial"/>
                <a:sym typeface="Arial"/>
              </a:rPr>
              <a:t>Key Insights:</a:t>
            </a:r>
            <a:endParaRPr b="1" sz="2199">
              <a:solidFill>
                <a:srgbClr val="000000"/>
              </a:solidFill>
              <a:latin typeface="Arial"/>
              <a:ea typeface="Arial"/>
              <a:cs typeface="Arial"/>
              <a:sym typeface="Arial"/>
            </a:endParaRPr>
          </a:p>
          <a:p>
            <a:pPr indent="-305416" lvl="0" marL="457200" rtl="0" algn="l">
              <a:spcBef>
                <a:spcPts val="1200"/>
              </a:spcBef>
              <a:spcAft>
                <a:spcPts val="0"/>
              </a:spcAft>
              <a:buClr>
                <a:srgbClr val="000000"/>
              </a:buClr>
              <a:buSzPct val="100000"/>
              <a:buFont typeface="Arial"/>
              <a:buChar char="●"/>
            </a:pPr>
            <a:r>
              <a:rPr b="1" lang="en" sz="2199">
                <a:solidFill>
                  <a:srgbClr val="000000"/>
                </a:solidFill>
                <a:latin typeface="Arial"/>
                <a:ea typeface="Arial"/>
                <a:cs typeface="Arial"/>
                <a:sym typeface="Arial"/>
              </a:rPr>
              <a:t>High Success Rate:</a:t>
            </a:r>
            <a:r>
              <a:rPr lang="en" sz="2199">
                <a:solidFill>
                  <a:srgbClr val="000000"/>
                </a:solidFill>
                <a:latin typeface="Arial"/>
                <a:ea typeface="Arial"/>
                <a:cs typeface="Arial"/>
                <a:sym typeface="Arial"/>
              </a:rPr>
              <a:t> 40% of calls completed.</a:t>
            </a:r>
            <a:endParaRPr sz="2199">
              <a:solidFill>
                <a:srgbClr val="000000"/>
              </a:solidFill>
              <a:latin typeface="Arial"/>
              <a:ea typeface="Arial"/>
              <a:cs typeface="Arial"/>
              <a:sym typeface="Arial"/>
            </a:endParaRPr>
          </a:p>
          <a:p>
            <a:pPr indent="-305416" lvl="0" marL="457200" rtl="0" algn="l">
              <a:spcBef>
                <a:spcPts val="0"/>
              </a:spcBef>
              <a:spcAft>
                <a:spcPts val="0"/>
              </a:spcAft>
              <a:buClr>
                <a:srgbClr val="000000"/>
              </a:buClr>
              <a:buSzPct val="100000"/>
              <a:buFont typeface="Arial"/>
              <a:buChar char="●"/>
            </a:pPr>
            <a:r>
              <a:rPr b="1" lang="en" sz="2199">
                <a:solidFill>
                  <a:srgbClr val="000000"/>
                </a:solidFill>
                <a:latin typeface="Arial"/>
                <a:ea typeface="Arial"/>
                <a:cs typeface="Arial"/>
                <a:sym typeface="Arial"/>
              </a:rPr>
              <a:t>Opportunities:</a:t>
            </a:r>
            <a:r>
              <a:rPr lang="en" sz="2199">
                <a:solidFill>
                  <a:srgbClr val="000000"/>
                </a:solidFill>
                <a:latin typeface="Arial"/>
                <a:ea typeface="Arial"/>
                <a:cs typeface="Arial"/>
                <a:sym typeface="Arial"/>
              </a:rPr>
              <a:t> Improve "No Answer," "Busy," and "Failed" categories.</a:t>
            </a:r>
            <a:endParaRPr sz="2199">
              <a:solidFill>
                <a:srgbClr val="000000"/>
              </a:solidFill>
              <a:latin typeface="Arial"/>
              <a:ea typeface="Arial"/>
              <a:cs typeface="Arial"/>
              <a:sym typeface="Arial"/>
            </a:endParaRPr>
          </a:p>
          <a:p>
            <a:pPr indent="0" lvl="0" marL="0" rtl="0" algn="l">
              <a:spcBef>
                <a:spcPts val="1200"/>
              </a:spcBef>
              <a:spcAft>
                <a:spcPts val="0"/>
              </a:spcAft>
              <a:buNone/>
            </a:pPr>
            <a:r>
              <a:rPr b="1" lang="en" sz="2199">
                <a:solidFill>
                  <a:srgbClr val="000000"/>
                </a:solidFill>
                <a:latin typeface="Arial"/>
                <a:ea typeface="Arial"/>
                <a:cs typeface="Arial"/>
                <a:sym typeface="Arial"/>
              </a:rPr>
              <a:t>Recommendations:</a:t>
            </a:r>
            <a:endParaRPr b="1" sz="2199">
              <a:solidFill>
                <a:srgbClr val="000000"/>
              </a:solidFill>
              <a:latin typeface="Arial"/>
              <a:ea typeface="Arial"/>
              <a:cs typeface="Arial"/>
              <a:sym typeface="Arial"/>
            </a:endParaRPr>
          </a:p>
          <a:p>
            <a:pPr indent="-305416" lvl="0" marL="457200" rtl="0" algn="l">
              <a:spcBef>
                <a:spcPts val="1200"/>
              </a:spcBef>
              <a:spcAft>
                <a:spcPts val="0"/>
              </a:spcAft>
              <a:buClr>
                <a:srgbClr val="000000"/>
              </a:buClr>
              <a:buSzPct val="100000"/>
              <a:buFont typeface="Arial"/>
              <a:buChar char="●"/>
            </a:pPr>
            <a:r>
              <a:rPr b="1" lang="en" sz="2199">
                <a:solidFill>
                  <a:srgbClr val="000000"/>
                </a:solidFill>
                <a:latin typeface="Arial"/>
                <a:ea typeface="Arial"/>
                <a:cs typeface="Arial"/>
                <a:sym typeface="Arial"/>
              </a:rPr>
              <a:t>Optimize Call Timing:</a:t>
            </a:r>
            <a:r>
              <a:rPr lang="en" sz="2199">
                <a:solidFill>
                  <a:srgbClr val="000000"/>
                </a:solidFill>
                <a:latin typeface="Arial"/>
                <a:ea typeface="Arial"/>
                <a:cs typeface="Arial"/>
                <a:sym typeface="Arial"/>
              </a:rPr>
              <a:t> Implement automated callback system.</a:t>
            </a:r>
            <a:endParaRPr sz="2199">
              <a:solidFill>
                <a:srgbClr val="000000"/>
              </a:solidFill>
              <a:latin typeface="Arial"/>
              <a:ea typeface="Arial"/>
              <a:cs typeface="Arial"/>
              <a:sym typeface="Arial"/>
            </a:endParaRPr>
          </a:p>
          <a:p>
            <a:pPr indent="-305416" lvl="0" marL="457200" rtl="0" algn="l">
              <a:spcBef>
                <a:spcPts val="0"/>
              </a:spcBef>
              <a:spcAft>
                <a:spcPts val="0"/>
              </a:spcAft>
              <a:buClr>
                <a:srgbClr val="000000"/>
              </a:buClr>
              <a:buSzPct val="100000"/>
              <a:buFont typeface="Arial"/>
              <a:buChar char="●"/>
            </a:pPr>
            <a:r>
              <a:rPr b="1" lang="en" sz="2199">
                <a:solidFill>
                  <a:srgbClr val="000000"/>
                </a:solidFill>
                <a:latin typeface="Arial"/>
                <a:ea typeface="Arial"/>
                <a:cs typeface="Arial"/>
                <a:sym typeface="Arial"/>
              </a:rPr>
              <a:t>Improve Queue Management:</a:t>
            </a:r>
            <a:r>
              <a:rPr lang="en" sz="2199">
                <a:solidFill>
                  <a:srgbClr val="000000"/>
                </a:solidFill>
                <a:latin typeface="Arial"/>
                <a:ea typeface="Arial"/>
                <a:cs typeface="Arial"/>
                <a:sym typeface="Arial"/>
              </a:rPr>
              <a:t> Expand agent availability or improve call distribution.</a:t>
            </a:r>
            <a:endParaRPr sz="2199">
              <a:solidFill>
                <a:srgbClr val="000000"/>
              </a:solidFill>
              <a:latin typeface="Arial"/>
              <a:ea typeface="Arial"/>
              <a:cs typeface="Arial"/>
              <a:sym typeface="Arial"/>
            </a:endParaRPr>
          </a:p>
          <a:p>
            <a:pPr indent="-305416" lvl="0" marL="457200" rtl="0" algn="l">
              <a:spcBef>
                <a:spcPts val="0"/>
              </a:spcBef>
              <a:spcAft>
                <a:spcPts val="0"/>
              </a:spcAft>
              <a:buClr>
                <a:srgbClr val="000000"/>
              </a:buClr>
              <a:buSzPct val="100000"/>
              <a:buFont typeface="Arial"/>
              <a:buChar char="●"/>
            </a:pPr>
            <a:r>
              <a:rPr b="1" lang="en" sz="2199">
                <a:solidFill>
                  <a:srgbClr val="000000"/>
                </a:solidFill>
                <a:latin typeface="Arial"/>
                <a:ea typeface="Arial"/>
                <a:cs typeface="Arial"/>
                <a:sym typeface="Arial"/>
              </a:rPr>
              <a:t>Technical Improvements:</a:t>
            </a:r>
            <a:r>
              <a:rPr lang="en" sz="2199">
                <a:solidFill>
                  <a:srgbClr val="000000"/>
                </a:solidFill>
                <a:latin typeface="Arial"/>
                <a:ea typeface="Arial"/>
                <a:cs typeface="Arial"/>
                <a:sym typeface="Arial"/>
              </a:rPr>
              <a:t> Enhance infrastructure and agent training.</a:t>
            </a:r>
            <a:endParaRPr sz="2199">
              <a:solidFill>
                <a:srgbClr val="000000"/>
              </a:solidFill>
              <a:latin typeface="Arial"/>
              <a:ea typeface="Arial"/>
              <a:cs typeface="Arial"/>
              <a:sym typeface="Arial"/>
            </a:endParaRPr>
          </a:p>
          <a:p>
            <a:pPr indent="0" lvl="0" marL="457200" rtl="0" algn="l">
              <a:spcBef>
                <a:spcPts val="1200"/>
              </a:spcBef>
              <a:spcAft>
                <a:spcPts val="0"/>
              </a:spcAft>
              <a:buNone/>
            </a:pPr>
            <a:r>
              <a:t/>
            </a:r>
            <a:endParaRPr b="1" sz="12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200">
              <a:solidFill>
                <a:srgbClr val="595959"/>
              </a:solidFill>
            </a:endParaRPr>
          </a:p>
          <a:p>
            <a:pPr indent="0" lvl="0" marL="457200" rtl="0" algn="l">
              <a:lnSpc>
                <a:spcPct val="115000"/>
              </a:lnSpc>
              <a:spcBef>
                <a:spcPts val="0"/>
              </a:spcBef>
              <a:spcAft>
                <a:spcPts val="0"/>
              </a:spcAft>
              <a:buSzPct val="150000"/>
              <a:buNone/>
            </a:pPr>
            <a:r>
              <a:t/>
            </a:r>
            <a:endParaRPr sz="1200">
              <a:solidFill>
                <a:schemeClr val="dk1"/>
              </a:solidFill>
            </a:endParaRPr>
          </a:p>
          <a:p>
            <a:pPr indent="0" lvl="0" marL="457200" rtl="0" algn="l">
              <a:lnSpc>
                <a:spcPct val="115000"/>
              </a:lnSpc>
              <a:spcBef>
                <a:spcPts val="0"/>
              </a:spcBef>
              <a:spcAft>
                <a:spcPts val="0"/>
              </a:spcAft>
              <a:buSzPct val="150000"/>
              <a:buNone/>
            </a:pPr>
            <a:r>
              <a:t/>
            </a:r>
            <a:endParaRPr sz="1200">
              <a:solidFill>
                <a:schemeClr val="dk1"/>
              </a:solidFill>
            </a:endParaRPr>
          </a:p>
        </p:txBody>
      </p:sp>
      <p:pic>
        <p:nvPicPr>
          <p:cNvPr id="211" name="Google Shape;211;g30aba977135_0_17"/>
          <p:cNvPicPr preferRelativeResize="0"/>
          <p:nvPr/>
        </p:nvPicPr>
        <p:blipFill>
          <a:blip r:embed="rId3">
            <a:alphaModFix/>
          </a:blip>
          <a:stretch>
            <a:fillRect/>
          </a:stretch>
        </p:blipFill>
        <p:spPr>
          <a:xfrm>
            <a:off x="4917300" y="1121775"/>
            <a:ext cx="4074300" cy="25085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g30aba977135_0_25"/>
          <p:cNvSpPr txBox="1"/>
          <p:nvPr>
            <p:ph type="title"/>
          </p:nvPr>
        </p:nvSpPr>
        <p:spPr>
          <a:xfrm>
            <a:off x="311700" y="2619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Top Performing Gurus</a:t>
            </a:r>
            <a:endParaRPr sz="3420">
              <a:latin typeface="Arial"/>
              <a:ea typeface="Arial"/>
              <a:cs typeface="Arial"/>
              <a:sym typeface="Arial"/>
            </a:endParaRPr>
          </a:p>
        </p:txBody>
      </p:sp>
      <p:sp>
        <p:nvSpPr>
          <p:cNvPr id="217" name="Google Shape;217;g30aba977135_0_25"/>
          <p:cNvSpPr txBox="1"/>
          <p:nvPr>
            <p:ph idx="1" type="body"/>
          </p:nvPr>
        </p:nvSpPr>
        <p:spPr>
          <a:xfrm>
            <a:off x="311700" y="1121775"/>
            <a:ext cx="4605600" cy="3302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4964">
                <a:solidFill>
                  <a:srgbClr val="000000"/>
                </a:solidFill>
                <a:latin typeface="Arial"/>
                <a:ea typeface="Arial"/>
                <a:cs typeface="Arial"/>
                <a:sym typeface="Arial"/>
              </a:rPr>
              <a:t>Key Findings:</a:t>
            </a:r>
            <a:endParaRPr b="1" sz="4964">
              <a:solidFill>
                <a:srgbClr val="000000"/>
              </a:solidFill>
              <a:latin typeface="Arial"/>
              <a:ea typeface="Arial"/>
              <a:cs typeface="Arial"/>
              <a:sym typeface="Arial"/>
            </a:endParaRPr>
          </a:p>
          <a:p>
            <a:pPr indent="-307408" lvl="0" marL="457200" rtl="0" algn="l">
              <a:spcBef>
                <a:spcPts val="1200"/>
              </a:spcBef>
              <a:spcAft>
                <a:spcPts val="0"/>
              </a:spcAft>
              <a:buClr>
                <a:srgbClr val="000000"/>
              </a:buClr>
              <a:buSzPct val="100000"/>
              <a:buFont typeface="Arial"/>
              <a:buChar char="●"/>
            </a:pPr>
            <a:r>
              <a:rPr b="1" lang="en" sz="4964">
                <a:solidFill>
                  <a:srgbClr val="000000"/>
                </a:solidFill>
                <a:latin typeface="Arial"/>
                <a:ea typeface="Arial"/>
                <a:cs typeface="Arial"/>
                <a:sym typeface="Arial"/>
              </a:rPr>
              <a:t>Top Performers:</a:t>
            </a:r>
            <a:r>
              <a:rPr lang="en" sz="4964">
                <a:solidFill>
                  <a:srgbClr val="000000"/>
                </a:solidFill>
                <a:latin typeface="Arial"/>
                <a:ea typeface="Arial"/>
                <a:cs typeface="Arial"/>
                <a:sym typeface="Arial"/>
              </a:rPr>
              <a:t> Tarot Mystical. and Astro Pujaa.</a:t>
            </a:r>
            <a:endParaRPr sz="4964">
              <a:solidFill>
                <a:srgbClr val="000000"/>
              </a:solidFill>
              <a:latin typeface="Arial"/>
              <a:ea typeface="Arial"/>
              <a:cs typeface="Arial"/>
              <a:sym typeface="Arial"/>
            </a:endParaRPr>
          </a:p>
          <a:p>
            <a:pPr indent="0" lvl="0" marL="0" rtl="0" algn="l">
              <a:spcBef>
                <a:spcPts val="1200"/>
              </a:spcBef>
              <a:spcAft>
                <a:spcPts val="0"/>
              </a:spcAft>
              <a:buNone/>
            </a:pPr>
            <a:r>
              <a:rPr b="1" lang="en" sz="4964">
                <a:solidFill>
                  <a:srgbClr val="000000"/>
                </a:solidFill>
                <a:latin typeface="Arial"/>
                <a:ea typeface="Arial"/>
                <a:cs typeface="Arial"/>
                <a:sym typeface="Arial"/>
              </a:rPr>
              <a:t>Insights:</a:t>
            </a:r>
            <a:endParaRPr b="1" sz="4964">
              <a:solidFill>
                <a:srgbClr val="000000"/>
              </a:solidFill>
              <a:latin typeface="Arial"/>
              <a:ea typeface="Arial"/>
              <a:cs typeface="Arial"/>
              <a:sym typeface="Arial"/>
            </a:endParaRPr>
          </a:p>
          <a:p>
            <a:pPr indent="-307408" lvl="0" marL="457200" rtl="0" algn="l">
              <a:spcBef>
                <a:spcPts val="1200"/>
              </a:spcBef>
              <a:spcAft>
                <a:spcPts val="0"/>
              </a:spcAft>
              <a:buClr>
                <a:srgbClr val="000000"/>
              </a:buClr>
              <a:buSzPct val="100000"/>
              <a:buFont typeface="Arial"/>
              <a:buChar char="●"/>
            </a:pPr>
            <a:r>
              <a:rPr b="1" lang="en" sz="4964">
                <a:solidFill>
                  <a:srgbClr val="000000"/>
                </a:solidFill>
                <a:latin typeface="Arial"/>
                <a:ea typeface="Arial"/>
                <a:cs typeface="Arial"/>
                <a:sym typeface="Arial"/>
              </a:rPr>
              <a:t>High Ratings:</a:t>
            </a:r>
            <a:r>
              <a:rPr lang="en" sz="4964">
                <a:solidFill>
                  <a:srgbClr val="000000"/>
                </a:solidFill>
                <a:latin typeface="Arial"/>
                <a:ea typeface="Arial"/>
                <a:cs typeface="Arial"/>
                <a:sym typeface="Arial"/>
              </a:rPr>
              <a:t> Top gurus have significantly higher ratings..</a:t>
            </a:r>
            <a:endParaRPr sz="4964">
              <a:solidFill>
                <a:srgbClr val="000000"/>
              </a:solidFill>
              <a:latin typeface="Arial"/>
              <a:ea typeface="Arial"/>
              <a:cs typeface="Arial"/>
              <a:sym typeface="Arial"/>
            </a:endParaRPr>
          </a:p>
          <a:p>
            <a:pPr indent="0" lvl="0" marL="0" rtl="0" algn="l">
              <a:spcBef>
                <a:spcPts val="1200"/>
              </a:spcBef>
              <a:spcAft>
                <a:spcPts val="0"/>
              </a:spcAft>
              <a:buNone/>
            </a:pPr>
            <a:r>
              <a:rPr b="1" lang="en" sz="4964">
                <a:solidFill>
                  <a:srgbClr val="000000"/>
                </a:solidFill>
                <a:latin typeface="Arial"/>
                <a:ea typeface="Arial"/>
                <a:cs typeface="Arial"/>
                <a:sym typeface="Arial"/>
              </a:rPr>
              <a:t>Recommendations:</a:t>
            </a:r>
            <a:endParaRPr b="1" sz="4964">
              <a:solidFill>
                <a:srgbClr val="000000"/>
              </a:solidFill>
              <a:latin typeface="Arial"/>
              <a:ea typeface="Arial"/>
              <a:cs typeface="Arial"/>
              <a:sym typeface="Arial"/>
            </a:endParaRPr>
          </a:p>
          <a:p>
            <a:pPr indent="-307408" lvl="0" marL="457200" rtl="0" algn="l">
              <a:spcBef>
                <a:spcPts val="1200"/>
              </a:spcBef>
              <a:spcAft>
                <a:spcPts val="0"/>
              </a:spcAft>
              <a:buClr>
                <a:srgbClr val="000000"/>
              </a:buClr>
              <a:buSzPct val="100000"/>
              <a:buFont typeface="Arial"/>
              <a:buChar char="●"/>
            </a:pPr>
            <a:r>
              <a:rPr b="1" lang="en" sz="4964">
                <a:solidFill>
                  <a:srgbClr val="000000"/>
                </a:solidFill>
                <a:latin typeface="Arial"/>
                <a:ea typeface="Arial"/>
                <a:cs typeface="Arial"/>
                <a:sym typeface="Arial"/>
              </a:rPr>
              <a:t>Targeted Training:</a:t>
            </a:r>
            <a:r>
              <a:rPr lang="en" sz="4964">
                <a:solidFill>
                  <a:srgbClr val="000000"/>
                </a:solidFill>
                <a:latin typeface="Arial"/>
                <a:ea typeface="Arial"/>
                <a:cs typeface="Arial"/>
                <a:sym typeface="Arial"/>
              </a:rPr>
              <a:t> Focus on lower-rated gurus.</a:t>
            </a:r>
            <a:endParaRPr sz="4964">
              <a:solidFill>
                <a:srgbClr val="000000"/>
              </a:solidFill>
              <a:latin typeface="Arial"/>
              <a:ea typeface="Arial"/>
              <a:cs typeface="Arial"/>
              <a:sym typeface="Arial"/>
            </a:endParaRPr>
          </a:p>
          <a:p>
            <a:pPr indent="-307408" lvl="0" marL="457200" rtl="0" algn="l">
              <a:spcBef>
                <a:spcPts val="0"/>
              </a:spcBef>
              <a:spcAft>
                <a:spcPts val="0"/>
              </a:spcAft>
              <a:buClr>
                <a:srgbClr val="000000"/>
              </a:buClr>
              <a:buSzPct val="100000"/>
              <a:buFont typeface="Arial"/>
              <a:buChar char="●"/>
            </a:pPr>
            <a:r>
              <a:rPr b="1" lang="en" sz="4964">
                <a:solidFill>
                  <a:srgbClr val="000000"/>
                </a:solidFill>
                <a:latin typeface="Arial"/>
                <a:ea typeface="Arial"/>
                <a:cs typeface="Arial"/>
                <a:sym typeface="Arial"/>
              </a:rPr>
              <a:t>Customer Feedback:</a:t>
            </a:r>
            <a:r>
              <a:rPr lang="en" sz="4964">
                <a:solidFill>
                  <a:srgbClr val="000000"/>
                </a:solidFill>
                <a:latin typeface="Arial"/>
                <a:ea typeface="Arial"/>
                <a:cs typeface="Arial"/>
                <a:sym typeface="Arial"/>
              </a:rPr>
              <a:t> Encourage feedback for mid-tier gurus.</a:t>
            </a:r>
            <a:endParaRPr sz="4964">
              <a:solidFill>
                <a:srgbClr val="000000"/>
              </a:solidFill>
              <a:latin typeface="Arial"/>
              <a:ea typeface="Arial"/>
              <a:cs typeface="Arial"/>
              <a:sym typeface="Arial"/>
            </a:endParaRPr>
          </a:p>
          <a:p>
            <a:pPr indent="-307408" lvl="0" marL="457200" rtl="0" algn="l">
              <a:spcBef>
                <a:spcPts val="0"/>
              </a:spcBef>
              <a:spcAft>
                <a:spcPts val="0"/>
              </a:spcAft>
              <a:buClr>
                <a:srgbClr val="000000"/>
              </a:buClr>
              <a:buSzPct val="100000"/>
              <a:buFont typeface="Arial"/>
              <a:buChar char="●"/>
            </a:pPr>
            <a:r>
              <a:rPr b="1" lang="en" sz="4964">
                <a:solidFill>
                  <a:srgbClr val="000000"/>
                </a:solidFill>
                <a:latin typeface="Arial"/>
                <a:ea typeface="Arial"/>
                <a:cs typeface="Arial"/>
                <a:sym typeface="Arial"/>
              </a:rPr>
              <a:t>Best Practices Sharing:</a:t>
            </a:r>
            <a:r>
              <a:rPr lang="en" sz="4964">
                <a:solidFill>
                  <a:srgbClr val="000000"/>
                </a:solidFill>
                <a:latin typeface="Arial"/>
                <a:ea typeface="Arial"/>
                <a:cs typeface="Arial"/>
                <a:sym typeface="Arial"/>
              </a:rPr>
              <a:t> Create mentorship program.</a:t>
            </a:r>
            <a:endParaRPr b="1" sz="6063">
              <a:solidFill>
                <a:srgbClr val="000000"/>
              </a:solidFill>
              <a:latin typeface="Arial"/>
              <a:ea typeface="Arial"/>
              <a:cs typeface="Arial"/>
              <a:sym typeface="Arial"/>
            </a:endParaRPr>
          </a:p>
          <a:p>
            <a:pPr indent="0" lvl="0" marL="457200" rtl="0" algn="l">
              <a:spcBef>
                <a:spcPts val="1200"/>
              </a:spcBef>
              <a:spcAft>
                <a:spcPts val="0"/>
              </a:spcAft>
              <a:buNone/>
            </a:pPr>
            <a:r>
              <a:t/>
            </a:r>
            <a:endParaRPr b="1" sz="12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200">
              <a:solidFill>
                <a:srgbClr val="595959"/>
              </a:solidFill>
            </a:endParaRPr>
          </a:p>
          <a:p>
            <a:pPr indent="0" lvl="0" marL="457200" rtl="0" algn="l">
              <a:lnSpc>
                <a:spcPct val="115000"/>
              </a:lnSpc>
              <a:spcBef>
                <a:spcPts val="0"/>
              </a:spcBef>
              <a:spcAft>
                <a:spcPts val="0"/>
              </a:spcAft>
              <a:buSzPct val="150000"/>
              <a:buNone/>
            </a:pPr>
            <a:r>
              <a:t/>
            </a:r>
            <a:endParaRPr sz="1200">
              <a:solidFill>
                <a:schemeClr val="dk1"/>
              </a:solidFill>
            </a:endParaRPr>
          </a:p>
          <a:p>
            <a:pPr indent="0" lvl="0" marL="457200" rtl="0" algn="l">
              <a:lnSpc>
                <a:spcPct val="115000"/>
              </a:lnSpc>
              <a:spcBef>
                <a:spcPts val="0"/>
              </a:spcBef>
              <a:spcAft>
                <a:spcPts val="0"/>
              </a:spcAft>
              <a:buSzPct val="150000"/>
              <a:buNone/>
            </a:pPr>
            <a:r>
              <a:t/>
            </a:r>
            <a:endParaRPr sz="1200">
              <a:solidFill>
                <a:schemeClr val="dk1"/>
              </a:solidFill>
            </a:endParaRPr>
          </a:p>
        </p:txBody>
      </p:sp>
      <p:pic>
        <p:nvPicPr>
          <p:cNvPr id="218" name="Google Shape;218;g30aba977135_0_25"/>
          <p:cNvPicPr preferRelativeResize="0"/>
          <p:nvPr/>
        </p:nvPicPr>
        <p:blipFill>
          <a:blip r:embed="rId3">
            <a:alphaModFix/>
          </a:blip>
          <a:stretch>
            <a:fillRect/>
          </a:stretch>
        </p:blipFill>
        <p:spPr>
          <a:xfrm>
            <a:off x="4862825" y="1121775"/>
            <a:ext cx="4128775" cy="25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10"/>
          <p:cNvSpPr txBox="1"/>
          <p:nvPr>
            <p:ph type="title"/>
          </p:nvPr>
        </p:nvSpPr>
        <p:spPr>
          <a:xfrm>
            <a:off x="311700" y="191900"/>
            <a:ext cx="7662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320">
                <a:latin typeface="Arial"/>
                <a:ea typeface="Arial"/>
                <a:cs typeface="Arial"/>
                <a:sym typeface="Arial"/>
              </a:rPr>
              <a:t>Average Traffic Distribution Analysis</a:t>
            </a:r>
            <a:endParaRPr sz="3620">
              <a:latin typeface="Arial"/>
              <a:ea typeface="Arial"/>
              <a:cs typeface="Arial"/>
              <a:sym typeface="Arial"/>
            </a:endParaRPr>
          </a:p>
        </p:txBody>
      </p:sp>
      <p:sp>
        <p:nvSpPr>
          <p:cNvPr id="224" name="Google Shape;224;p10"/>
          <p:cNvSpPr txBox="1"/>
          <p:nvPr>
            <p:ph idx="1" type="body"/>
          </p:nvPr>
        </p:nvSpPr>
        <p:spPr>
          <a:xfrm>
            <a:off x="199500" y="1437875"/>
            <a:ext cx="8441700" cy="34164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Peak Hours:</a:t>
            </a:r>
            <a:r>
              <a:rPr lang="en" sz="1200">
                <a:solidFill>
                  <a:srgbClr val="000000"/>
                </a:solidFill>
                <a:latin typeface="Arial"/>
                <a:ea typeface="Arial"/>
                <a:cs typeface="Arial"/>
                <a:sym typeface="Arial"/>
              </a:rPr>
              <a:t> Daily traffic peaks between 6 AM and 4 PM.</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Business Importance:</a:t>
            </a:r>
            <a:r>
              <a:rPr lang="en" sz="1200">
                <a:solidFill>
                  <a:srgbClr val="000000"/>
                </a:solidFill>
                <a:latin typeface="Arial"/>
                <a:ea typeface="Arial"/>
                <a:cs typeface="Arial"/>
                <a:sym typeface="Arial"/>
              </a:rPr>
              <a:t> This time period is crucial for the business.</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Skill Requirement:</a:t>
            </a:r>
            <a:r>
              <a:rPr lang="en" sz="1200">
                <a:solidFill>
                  <a:srgbClr val="000000"/>
                </a:solidFill>
                <a:latin typeface="Arial"/>
                <a:ea typeface="Arial"/>
                <a:cs typeface="Arial"/>
                <a:sym typeface="Arial"/>
              </a:rPr>
              <a:t> Highly skilled professionals needed for optimal customer satisfaction.</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Solution:</a:t>
            </a:r>
            <a:r>
              <a:rPr lang="en" sz="1200">
                <a:solidFill>
                  <a:srgbClr val="000000"/>
                </a:solidFill>
                <a:latin typeface="Arial"/>
                <a:ea typeface="Arial"/>
                <a:cs typeface="Arial"/>
                <a:sym typeface="Arial"/>
              </a:rPr>
              <a:t> Flexible staffing and shift optimization for efficient workload distribution.</a:t>
            </a:r>
            <a:endParaRPr sz="12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200">
              <a:solidFill>
                <a:srgbClr val="595959"/>
              </a:solidFill>
            </a:endParaRPr>
          </a:p>
          <a:p>
            <a:pPr indent="0" lvl="0" marL="0" rtl="0" algn="l">
              <a:lnSpc>
                <a:spcPct val="115000"/>
              </a:lnSpc>
              <a:spcBef>
                <a:spcPts val="0"/>
              </a:spcBef>
              <a:spcAft>
                <a:spcPts val="0"/>
              </a:spcAft>
              <a:buSzPts val="1800"/>
              <a:buNone/>
            </a:pPr>
            <a:r>
              <a:t/>
            </a:r>
            <a:endParaRPr sz="1200">
              <a:solidFill>
                <a:schemeClr val="dk1"/>
              </a:solidFill>
            </a:endParaRPr>
          </a:p>
          <a:p>
            <a:pPr indent="0" lvl="0" marL="457200" rtl="0" algn="l">
              <a:lnSpc>
                <a:spcPct val="115000"/>
              </a:lnSpc>
              <a:spcBef>
                <a:spcPts val="0"/>
              </a:spcBef>
              <a:spcAft>
                <a:spcPts val="0"/>
              </a:spcAft>
              <a:buSzPts val="1800"/>
              <a:buNone/>
            </a:pPr>
            <a:r>
              <a:t/>
            </a:r>
            <a:endParaRPr sz="1200">
              <a:solidFill>
                <a:schemeClr val="dk1"/>
              </a:solidFill>
            </a:endParaRPr>
          </a:p>
        </p:txBody>
      </p:sp>
      <p:pic>
        <p:nvPicPr>
          <p:cNvPr id="225" name="Google Shape;225;p10"/>
          <p:cNvPicPr preferRelativeResize="0"/>
          <p:nvPr/>
        </p:nvPicPr>
        <p:blipFill>
          <a:blip r:embed="rId3">
            <a:alphaModFix/>
          </a:blip>
          <a:stretch>
            <a:fillRect/>
          </a:stretch>
        </p:blipFill>
        <p:spPr>
          <a:xfrm>
            <a:off x="1785300" y="2713851"/>
            <a:ext cx="5812350" cy="200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9" name="Shape 229"/>
        <p:cNvGrpSpPr/>
        <p:nvPr/>
      </p:nvGrpSpPr>
      <p:grpSpPr>
        <a:xfrm>
          <a:off x="0" y="0"/>
          <a:ext cx="0" cy="0"/>
          <a:chOff x="0" y="0"/>
          <a:chExt cx="0" cy="0"/>
        </a:xfrm>
      </p:grpSpPr>
      <p:sp>
        <p:nvSpPr>
          <p:cNvPr id="230" name="Google Shape;230;p12"/>
          <p:cNvSpPr txBox="1"/>
          <p:nvPr>
            <p:ph type="title"/>
          </p:nvPr>
        </p:nvSpPr>
        <p:spPr>
          <a:xfrm>
            <a:off x="194700" y="385975"/>
            <a:ext cx="3986100" cy="667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None/>
            </a:pPr>
            <a:r>
              <a:rPr lang="en" sz="3440">
                <a:latin typeface="Arial"/>
                <a:ea typeface="Arial"/>
                <a:cs typeface="Arial"/>
                <a:sym typeface="Arial"/>
              </a:rPr>
              <a:t>Strategic Recommendations</a:t>
            </a:r>
            <a:endParaRPr sz="3440">
              <a:latin typeface="Arial"/>
              <a:ea typeface="Arial"/>
              <a:cs typeface="Arial"/>
              <a:sym typeface="Arial"/>
            </a:endParaRPr>
          </a:p>
        </p:txBody>
      </p:sp>
      <p:sp>
        <p:nvSpPr>
          <p:cNvPr id="231" name="Google Shape;231;p12"/>
          <p:cNvSpPr txBox="1"/>
          <p:nvPr>
            <p:ph idx="1" type="body"/>
          </p:nvPr>
        </p:nvSpPr>
        <p:spPr>
          <a:xfrm>
            <a:off x="194700" y="1409975"/>
            <a:ext cx="4200300" cy="4205400"/>
          </a:xfrm>
          <a:prstGeom prst="rect">
            <a:avLst/>
          </a:prstGeom>
          <a:noFill/>
          <a:ln>
            <a:noFill/>
          </a:ln>
        </p:spPr>
        <p:txBody>
          <a:bodyPr anchorCtr="0" anchor="ctr" bIns="0" lIns="0" spcFirstLastPara="1" rIns="0" wrap="square" tIns="0">
            <a:normAutofit fontScale="92500" lnSpcReduction="10000"/>
          </a:bodyPr>
          <a:lstStyle/>
          <a:p>
            <a:pPr indent="0" lvl="0" marL="0" rtl="0" algn="l">
              <a:lnSpc>
                <a:spcPct val="115000"/>
              </a:lnSpc>
              <a:spcBef>
                <a:spcPts val="1200"/>
              </a:spcBef>
              <a:spcAft>
                <a:spcPts val="0"/>
              </a:spcAft>
              <a:buSzPct val="120000"/>
              <a:buNone/>
            </a:pPr>
            <a:r>
              <a:rPr b="1" lang="en" sz="1500">
                <a:solidFill>
                  <a:schemeClr val="accent1"/>
                </a:solidFill>
              </a:rPr>
              <a:t>Optimizing Technology for Uniform Workload Distribution</a:t>
            </a:r>
            <a:endParaRPr b="1" sz="1500">
              <a:solidFill>
                <a:schemeClr val="accent1"/>
              </a:solidFill>
            </a:endParaRPr>
          </a:p>
          <a:p>
            <a:pPr indent="0" lvl="0" marL="0" rtl="0" algn="l">
              <a:spcBef>
                <a:spcPts val="1200"/>
              </a:spcBef>
              <a:spcAft>
                <a:spcPts val="0"/>
              </a:spcAft>
              <a:buNone/>
            </a:pPr>
            <a:r>
              <a:rPr b="1" lang="en" sz="1250">
                <a:solidFill>
                  <a:srgbClr val="000000"/>
                </a:solidFill>
                <a:latin typeface="Arial"/>
                <a:ea typeface="Arial"/>
                <a:cs typeface="Arial"/>
                <a:sym typeface="Arial"/>
              </a:rPr>
              <a:t>Recommendation:</a:t>
            </a:r>
            <a:endParaRPr b="1" sz="1250">
              <a:solidFill>
                <a:srgbClr val="000000"/>
              </a:solidFill>
              <a:latin typeface="Arial"/>
              <a:ea typeface="Arial"/>
              <a:cs typeface="Arial"/>
              <a:sym typeface="Arial"/>
            </a:endParaRPr>
          </a:p>
          <a:p>
            <a:pPr indent="-302021" lvl="0" marL="457200" rtl="0" algn="l">
              <a:spcBef>
                <a:spcPts val="1200"/>
              </a:spcBef>
              <a:spcAft>
                <a:spcPts val="0"/>
              </a:spcAft>
              <a:buClr>
                <a:srgbClr val="000000"/>
              </a:buClr>
              <a:buSzPct val="100000"/>
              <a:buFont typeface="Arial"/>
              <a:buChar char="●"/>
            </a:pPr>
            <a:r>
              <a:rPr lang="en" sz="1250">
                <a:solidFill>
                  <a:srgbClr val="000000"/>
                </a:solidFill>
                <a:latin typeface="Arial"/>
                <a:ea typeface="Arial"/>
                <a:cs typeface="Arial"/>
                <a:sym typeface="Arial"/>
              </a:rPr>
              <a:t>Implement advanced call center technology.</a:t>
            </a:r>
            <a:endParaRPr sz="1250">
              <a:solidFill>
                <a:srgbClr val="000000"/>
              </a:solidFill>
              <a:latin typeface="Arial"/>
              <a:ea typeface="Arial"/>
              <a:cs typeface="Arial"/>
              <a:sym typeface="Arial"/>
            </a:endParaRPr>
          </a:p>
          <a:p>
            <a:pPr indent="-302021" lvl="0" marL="457200" rtl="0" algn="l">
              <a:spcBef>
                <a:spcPts val="0"/>
              </a:spcBef>
              <a:spcAft>
                <a:spcPts val="0"/>
              </a:spcAft>
              <a:buClr>
                <a:srgbClr val="000000"/>
              </a:buClr>
              <a:buSzPct val="100000"/>
              <a:buFont typeface="Arial"/>
              <a:buChar char="●"/>
            </a:pPr>
            <a:r>
              <a:rPr lang="en" sz="1250">
                <a:solidFill>
                  <a:srgbClr val="000000"/>
                </a:solidFill>
                <a:latin typeface="Arial"/>
                <a:ea typeface="Arial"/>
                <a:cs typeface="Arial"/>
                <a:sym typeface="Arial"/>
              </a:rPr>
              <a:t>Utilize predictive algorithms for peak traffic management.</a:t>
            </a:r>
            <a:endParaRPr sz="1250">
              <a:solidFill>
                <a:srgbClr val="000000"/>
              </a:solidFill>
              <a:latin typeface="Arial"/>
              <a:ea typeface="Arial"/>
              <a:cs typeface="Arial"/>
              <a:sym typeface="Arial"/>
            </a:endParaRPr>
          </a:p>
          <a:p>
            <a:pPr indent="0" lvl="0" marL="0" rtl="0" algn="l">
              <a:spcBef>
                <a:spcPts val="1200"/>
              </a:spcBef>
              <a:spcAft>
                <a:spcPts val="0"/>
              </a:spcAft>
              <a:buNone/>
            </a:pPr>
            <a:r>
              <a:rPr b="1" lang="en" sz="1250">
                <a:solidFill>
                  <a:srgbClr val="000000"/>
                </a:solidFill>
                <a:latin typeface="Arial"/>
                <a:ea typeface="Arial"/>
                <a:cs typeface="Arial"/>
                <a:sym typeface="Arial"/>
              </a:rPr>
              <a:t>Reason:</a:t>
            </a:r>
            <a:endParaRPr b="1" sz="1250">
              <a:solidFill>
                <a:srgbClr val="000000"/>
              </a:solidFill>
              <a:latin typeface="Arial"/>
              <a:ea typeface="Arial"/>
              <a:cs typeface="Arial"/>
              <a:sym typeface="Arial"/>
            </a:endParaRPr>
          </a:p>
          <a:p>
            <a:pPr indent="-302021" lvl="0" marL="457200" rtl="0" algn="l">
              <a:spcBef>
                <a:spcPts val="1200"/>
              </a:spcBef>
              <a:spcAft>
                <a:spcPts val="0"/>
              </a:spcAft>
              <a:buClr>
                <a:srgbClr val="000000"/>
              </a:buClr>
              <a:buSzPct val="100000"/>
              <a:buFont typeface="Arial"/>
              <a:buChar char="●"/>
            </a:pPr>
            <a:r>
              <a:rPr lang="en" sz="1250">
                <a:solidFill>
                  <a:srgbClr val="000000"/>
                </a:solidFill>
                <a:latin typeface="Arial"/>
                <a:ea typeface="Arial"/>
                <a:cs typeface="Arial"/>
                <a:sym typeface="Arial"/>
              </a:rPr>
              <a:t>Current data shows imbalanced call handling.</a:t>
            </a:r>
            <a:endParaRPr sz="1250">
              <a:solidFill>
                <a:srgbClr val="000000"/>
              </a:solidFill>
              <a:latin typeface="Arial"/>
              <a:ea typeface="Arial"/>
              <a:cs typeface="Arial"/>
              <a:sym typeface="Arial"/>
            </a:endParaRPr>
          </a:p>
          <a:p>
            <a:pPr indent="-302021" lvl="0" marL="457200" rtl="0" algn="l">
              <a:spcBef>
                <a:spcPts val="0"/>
              </a:spcBef>
              <a:spcAft>
                <a:spcPts val="0"/>
              </a:spcAft>
              <a:buClr>
                <a:srgbClr val="000000"/>
              </a:buClr>
              <a:buSzPct val="100000"/>
              <a:buFont typeface="Arial"/>
              <a:buChar char="●"/>
            </a:pPr>
            <a:r>
              <a:rPr lang="en" sz="1250">
                <a:solidFill>
                  <a:srgbClr val="000000"/>
                </a:solidFill>
                <a:latin typeface="Arial"/>
                <a:ea typeface="Arial"/>
                <a:cs typeface="Arial"/>
                <a:sym typeface="Arial"/>
              </a:rPr>
              <a:t>Leads to agent burnout and inconsistent service quality.</a:t>
            </a:r>
            <a:endParaRPr sz="1250">
              <a:solidFill>
                <a:srgbClr val="000000"/>
              </a:solidFill>
              <a:latin typeface="Arial"/>
              <a:ea typeface="Arial"/>
              <a:cs typeface="Arial"/>
              <a:sym typeface="Arial"/>
            </a:endParaRPr>
          </a:p>
          <a:p>
            <a:pPr indent="0" lvl="0" marL="0" rtl="0" algn="l">
              <a:spcBef>
                <a:spcPts val="1200"/>
              </a:spcBef>
              <a:spcAft>
                <a:spcPts val="0"/>
              </a:spcAft>
              <a:buNone/>
            </a:pPr>
            <a:r>
              <a:rPr b="1" lang="en" sz="1250">
                <a:solidFill>
                  <a:srgbClr val="000000"/>
                </a:solidFill>
                <a:latin typeface="Arial"/>
                <a:ea typeface="Arial"/>
                <a:cs typeface="Arial"/>
                <a:sym typeface="Arial"/>
              </a:rPr>
              <a:t>Expected Impact:</a:t>
            </a:r>
            <a:endParaRPr b="1" sz="1250">
              <a:solidFill>
                <a:srgbClr val="000000"/>
              </a:solidFill>
              <a:latin typeface="Arial"/>
              <a:ea typeface="Arial"/>
              <a:cs typeface="Arial"/>
              <a:sym typeface="Arial"/>
            </a:endParaRPr>
          </a:p>
          <a:p>
            <a:pPr indent="-302021" lvl="0" marL="457200" rtl="0" algn="l">
              <a:spcBef>
                <a:spcPts val="1200"/>
              </a:spcBef>
              <a:spcAft>
                <a:spcPts val="0"/>
              </a:spcAft>
              <a:buClr>
                <a:srgbClr val="000000"/>
              </a:buClr>
              <a:buSzPct val="100000"/>
              <a:buFont typeface="Arial"/>
              <a:buChar char="●"/>
            </a:pPr>
            <a:r>
              <a:rPr lang="en" sz="1250">
                <a:solidFill>
                  <a:srgbClr val="000000"/>
                </a:solidFill>
                <a:latin typeface="Arial"/>
                <a:ea typeface="Arial"/>
                <a:cs typeface="Arial"/>
                <a:sym typeface="Arial"/>
              </a:rPr>
              <a:t>Increased efficiency and faster response times.</a:t>
            </a:r>
            <a:endParaRPr sz="1250">
              <a:solidFill>
                <a:srgbClr val="000000"/>
              </a:solidFill>
              <a:latin typeface="Arial"/>
              <a:ea typeface="Arial"/>
              <a:cs typeface="Arial"/>
              <a:sym typeface="Arial"/>
            </a:endParaRPr>
          </a:p>
          <a:p>
            <a:pPr indent="-302021" lvl="0" marL="457200" rtl="0" algn="l">
              <a:spcBef>
                <a:spcPts val="0"/>
              </a:spcBef>
              <a:spcAft>
                <a:spcPts val="0"/>
              </a:spcAft>
              <a:buClr>
                <a:srgbClr val="000000"/>
              </a:buClr>
              <a:buSzPct val="100000"/>
              <a:buFont typeface="Arial"/>
              <a:buChar char="●"/>
            </a:pPr>
            <a:r>
              <a:rPr lang="en" sz="1250">
                <a:solidFill>
                  <a:srgbClr val="000000"/>
                </a:solidFill>
                <a:latin typeface="Arial"/>
                <a:ea typeface="Arial"/>
                <a:cs typeface="Arial"/>
                <a:sym typeface="Arial"/>
              </a:rPr>
              <a:t>Enhanced customer satisfaction during peak and off-peak hours.</a:t>
            </a:r>
            <a:endParaRPr sz="125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b="1" sz="1100">
              <a:solidFill>
                <a:srgbClr val="595959"/>
              </a:solidFill>
            </a:endParaRPr>
          </a:p>
          <a:p>
            <a:pPr indent="0" lvl="0" marL="457200" rtl="0" algn="l">
              <a:lnSpc>
                <a:spcPct val="115000"/>
              </a:lnSpc>
              <a:spcBef>
                <a:spcPts val="1200"/>
              </a:spcBef>
              <a:spcAft>
                <a:spcPts val="0"/>
              </a:spcAft>
              <a:buSzPct val="150000"/>
              <a:buNone/>
            </a:pPr>
            <a:r>
              <a:t/>
            </a:r>
            <a:endParaRPr sz="1200">
              <a:solidFill>
                <a:schemeClr val="dk1"/>
              </a:solidFill>
            </a:endParaRPr>
          </a:p>
          <a:p>
            <a:pPr indent="0" lvl="0" marL="457200" rtl="0" algn="l">
              <a:lnSpc>
                <a:spcPct val="115000"/>
              </a:lnSpc>
              <a:spcBef>
                <a:spcPts val="0"/>
              </a:spcBef>
              <a:spcAft>
                <a:spcPts val="1200"/>
              </a:spcAft>
              <a:buSzPct val="100000"/>
              <a:buNone/>
            </a:pPr>
            <a:r>
              <a:t/>
            </a:r>
            <a:endParaRPr/>
          </a:p>
        </p:txBody>
      </p:sp>
      <p:pic>
        <p:nvPicPr>
          <p:cNvPr id="232" name="Google Shape;232;p12"/>
          <p:cNvPicPr preferRelativeResize="0"/>
          <p:nvPr/>
        </p:nvPicPr>
        <p:blipFill>
          <a:blip r:embed="rId3">
            <a:alphaModFix/>
          </a:blip>
          <a:stretch>
            <a:fillRect/>
          </a:stretch>
        </p:blipFill>
        <p:spPr>
          <a:xfrm>
            <a:off x="4510975" y="1305575"/>
            <a:ext cx="4444200" cy="29581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13"/>
          <p:cNvSpPr txBox="1"/>
          <p:nvPr>
            <p:ph idx="1" type="body"/>
          </p:nvPr>
        </p:nvSpPr>
        <p:spPr>
          <a:xfrm>
            <a:off x="52175" y="543850"/>
            <a:ext cx="4724100" cy="4312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t/>
            </a:r>
            <a:endParaRPr b="1" sz="1500">
              <a:solidFill>
                <a:schemeClr val="dk1"/>
              </a:solidFill>
            </a:endParaRPr>
          </a:p>
          <a:p>
            <a:pPr indent="0" lvl="0" marL="0" rtl="0" algn="l">
              <a:spcBef>
                <a:spcPts val="1200"/>
              </a:spcBef>
              <a:spcAft>
                <a:spcPts val="0"/>
              </a:spcAft>
              <a:buNone/>
            </a:pPr>
            <a:r>
              <a:rPr b="1" lang="en" sz="1200">
                <a:solidFill>
                  <a:srgbClr val="000000"/>
                </a:solidFill>
                <a:latin typeface="Arial"/>
                <a:ea typeface="Arial"/>
                <a:cs typeface="Arial"/>
                <a:sym typeface="Arial"/>
              </a:rPr>
              <a:t>Recommendation:</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Invest in targeted training programs.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Incorporate real-time feedback tools.</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Reason:</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Analysis shows high chat activity but low revenue.</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Expected Impact:</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Higher revenue through improved conversions.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Increased customer loyalty through personalized and empathetic interactions.</a:t>
            </a:r>
            <a:endParaRPr sz="12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b="1" sz="1100">
              <a:solidFill>
                <a:srgbClr val="595959"/>
              </a:solidFill>
            </a:endParaRPr>
          </a:p>
        </p:txBody>
      </p:sp>
      <p:sp>
        <p:nvSpPr>
          <p:cNvPr id="238" name="Google Shape;238;p13"/>
          <p:cNvSpPr txBox="1"/>
          <p:nvPr/>
        </p:nvSpPr>
        <p:spPr>
          <a:xfrm>
            <a:off x="168700" y="291325"/>
            <a:ext cx="5754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rgbClr val="000000"/>
              </a:buClr>
              <a:buSzPts val="1500"/>
              <a:buFont typeface="Arial"/>
              <a:buNone/>
            </a:pPr>
            <a:r>
              <a:rPr b="1" i="0" lang="en" sz="1500" u="none" cap="none" strike="noStrike">
                <a:solidFill>
                  <a:schemeClr val="accent1"/>
                </a:solidFill>
                <a:latin typeface="Arial"/>
                <a:ea typeface="Arial"/>
                <a:cs typeface="Arial"/>
                <a:sym typeface="Arial"/>
              </a:rPr>
              <a:t>Enhancing Customer Interactions Through Targeted Training</a:t>
            </a:r>
            <a:endParaRPr b="0" i="0" sz="1400" u="none" cap="none" strike="noStrike">
              <a:solidFill>
                <a:schemeClr val="accent1"/>
              </a:solidFill>
              <a:latin typeface="Arial"/>
              <a:ea typeface="Arial"/>
              <a:cs typeface="Arial"/>
              <a:sym typeface="Arial"/>
            </a:endParaRPr>
          </a:p>
        </p:txBody>
      </p:sp>
      <p:pic>
        <p:nvPicPr>
          <p:cNvPr id="239" name="Google Shape;239;p13"/>
          <p:cNvPicPr preferRelativeResize="0"/>
          <p:nvPr/>
        </p:nvPicPr>
        <p:blipFill rotWithShape="1">
          <a:blip r:embed="rId3">
            <a:alphaModFix amt="60000"/>
          </a:blip>
          <a:srcRect b="2649" l="-2310" r="2310" t="-2649"/>
          <a:stretch/>
        </p:blipFill>
        <p:spPr>
          <a:xfrm>
            <a:off x="4736775" y="706825"/>
            <a:ext cx="4062925" cy="35418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14"/>
          <p:cNvSpPr txBox="1"/>
          <p:nvPr>
            <p:ph idx="1" type="body"/>
          </p:nvPr>
        </p:nvSpPr>
        <p:spPr>
          <a:xfrm>
            <a:off x="4819700" y="482025"/>
            <a:ext cx="4391100" cy="4620000"/>
          </a:xfrm>
          <a:prstGeom prst="rect">
            <a:avLst/>
          </a:prstGeom>
          <a:noFill/>
          <a:ln>
            <a:noFill/>
          </a:ln>
        </p:spPr>
        <p:txBody>
          <a:bodyPr anchorCtr="0" anchor="t" bIns="91425" lIns="91425" spcFirstLastPara="1" rIns="91425" wrap="square" tIns="91425">
            <a:normAutofit/>
          </a:bodyPr>
          <a:lstStyle/>
          <a:p>
            <a:pPr indent="0" lvl="0" marL="0" rtl="0" algn="l">
              <a:spcBef>
                <a:spcPts val="1800"/>
              </a:spcBef>
              <a:spcAft>
                <a:spcPts val="0"/>
              </a:spcAft>
              <a:buNone/>
            </a:pPr>
            <a:r>
              <a:t/>
            </a:r>
            <a:endParaRPr b="1" sz="17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Recommendation:</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Upgrade call center technology for real-time solutions.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Integrate AI-powered chatbots for initial triaging.</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Optimize CRM tools for efficient query management.</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Reason:</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Significant gap between chat activity and revenue.</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Expected Impact:</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Increased market share through improved service scalability.</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Enhanced customer experience with faster issue resolution and smoother service delivery.</a:t>
            </a:r>
            <a:endParaRPr b="1" sz="1200">
              <a:solidFill>
                <a:srgbClr val="595959"/>
              </a:solidFill>
            </a:endParaRPr>
          </a:p>
          <a:p>
            <a:pPr indent="0" lvl="0" marL="0" rtl="0" algn="l">
              <a:lnSpc>
                <a:spcPct val="115000"/>
              </a:lnSpc>
              <a:spcBef>
                <a:spcPts val="1200"/>
              </a:spcBef>
              <a:spcAft>
                <a:spcPts val="1200"/>
              </a:spcAft>
              <a:buSzPts val="1800"/>
              <a:buNone/>
            </a:pPr>
            <a:r>
              <a:t/>
            </a:r>
            <a:endParaRPr/>
          </a:p>
        </p:txBody>
      </p:sp>
      <p:sp>
        <p:nvSpPr>
          <p:cNvPr id="245" name="Google Shape;245;p14"/>
          <p:cNvSpPr txBox="1"/>
          <p:nvPr/>
        </p:nvSpPr>
        <p:spPr>
          <a:xfrm>
            <a:off x="4819700" y="303275"/>
            <a:ext cx="4209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rgbClr val="000000"/>
              </a:buClr>
              <a:buSzPts val="1500"/>
              <a:buFont typeface="Arial"/>
              <a:buNone/>
            </a:pPr>
            <a:r>
              <a:rPr b="1" i="0" lang="en" sz="1500" u="none" cap="none" strike="noStrike">
                <a:solidFill>
                  <a:schemeClr val="accent1"/>
                </a:solidFill>
                <a:latin typeface="Arial"/>
                <a:ea typeface="Arial"/>
                <a:cs typeface="Arial"/>
                <a:sym typeface="Arial"/>
              </a:rPr>
              <a:t>Optimizing Customer Service Technology</a:t>
            </a:r>
            <a:endParaRPr b="0" i="0" sz="1400" u="none" cap="none" strike="noStrike">
              <a:solidFill>
                <a:schemeClr val="accent1"/>
              </a:solidFill>
              <a:latin typeface="Arial"/>
              <a:ea typeface="Arial"/>
              <a:cs typeface="Arial"/>
              <a:sym typeface="Arial"/>
            </a:endParaRPr>
          </a:p>
        </p:txBody>
      </p:sp>
      <p:pic>
        <p:nvPicPr>
          <p:cNvPr id="246" name="Google Shape;246;p14"/>
          <p:cNvPicPr preferRelativeResize="0"/>
          <p:nvPr/>
        </p:nvPicPr>
        <p:blipFill>
          <a:blip r:embed="rId3">
            <a:alphaModFix amt="70000"/>
          </a:blip>
          <a:stretch>
            <a:fillRect/>
          </a:stretch>
        </p:blipFill>
        <p:spPr>
          <a:xfrm>
            <a:off x="146325" y="1061525"/>
            <a:ext cx="4527100" cy="29281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2"/>
          <p:cNvSpPr txBox="1"/>
          <p:nvPr>
            <p:ph type="ctrTitle"/>
          </p:nvPr>
        </p:nvSpPr>
        <p:spPr>
          <a:xfrm>
            <a:off x="1003650" y="0"/>
            <a:ext cx="7136700" cy="919800"/>
          </a:xfrm>
          <a:prstGeom prst="rect">
            <a:avLst/>
          </a:prstGeom>
          <a:noFill/>
          <a:ln>
            <a:noFill/>
          </a:ln>
        </p:spPr>
        <p:txBody>
          <a:bodyPr anchorCtr="0" anchor="b" bIns="0" lIns="0" spcFirstLastPara="1" rIns="0" wrap="square" tIns="0">
            <a:noAutofit/>
          </a:bodyPr>
          <a:lstStyle/>
          <a:p>
            <a:pPr indent="0" lvl="0" marL="0" rtl="0" algn="ctr">
              <a:lnSpc>
                <a:spcPct val="150000"/>
              </a:lnSpc>
              <a:spcBef>
                <a:spcPts val="0"/>
              </a:spcBef>
              <a:spcAft>
                <a:spcPts val="0"/>
              </a:spcAft>
              <a:buNone/>
            </a:pPr>
            <a:r>
              <a:rPr lang="en" sz="3400">
                <a:latin typeface="Arial"/>
                <a:ea typeface="Arial"/>
                <a:cs typeface="Arial"/>
                <a:sym typeface="Arial"/>
              </a:rPr>
              <a:t>Problem Statement</a:t>
            </a:r>
            <a:endParaRPr sz="3400">
              <a:latin typeface="Arial"/>
              <a:ea typeface="Arial"/>
              <a:cs typeface="Arial"/>
              <a:sym typeface="Arial"/>
            </a:endParaRPr>
          </a:p>
        </p:txBody>
      </p:sp>
      <p:sp>
        <p:nvSpPr>
          <p:cNvPr id="89" name="Google Shape;89;p2"/>
          <p:cNvSpPr txBox="1"/>
          <p:nvPr>
            <p:ph idx="1" type="subTitle"/>
          </p:nvPr>
        </p:nvSpPr>
        <p:spPr>
          <a:xfrm>
            <a:off x="1057250" y="836613"/>
            <a:ext cx="7136700" cy="1761000"/>
          </a:xfrm>
          <a:prstGeom prst="rect">
            <a:avLst/>
          </a:prstGeom>
          <a:noFill/>
          <a:ln>
            <a:noFill/>
          </a:ln>
        </p:spPr>
        <p:txBody>
          <a:bodyPr anchorCtr="0" anchor="t" bIns="0" lIns="0" spcFirstLastPara="1" rIns="0" wrap="square" tIns="0">
            <a:normAutofit/>
          </a:bodyPr>
          <a:lstStyle/>
          <a:p>
            <a:pPr indent="0" lvl="0" marL="0" rtl="0" algn="l">
              <a:lnSpc>
                <a:spcPct val="150000"/>
              </a:lnSpc>
              <a:spcBef>
                <a:spcPts val="0"/>
              </a:spcBef>
              <a:spcAft>
                <a:spcPts val="0"/>
              </a:spcAft>
              <a:buNone/>
            </a:pPr>
            <a:r>
              <a:t/>
            </a:r>
            <a:endParaRPr sz="1800">
              <a:solidFill>
                <a:srgbClr val="000000"/>
              </a:solidFill>
              <a:latin typeface="Lato"/>
              <a:ea typeface="Lato"/>
              <a:cs typeface="Lato"/>
              <a:sym typeface="Lato"/>
            </a:endParaRPr>
          </a:p>
          <a:p>
            <a:pPr indent="0" lvl="0" marL="457200" rtl="0" algn="l">
              <a:spcBef>
                <a:spcPts val="0"/>
              </a:spcBef>
              <a:spcAft>
                <a:spcPts val="0"/>
              </a:spcAft>
              <a:buNone/>
            </a:pPr>
            <a:r>
              <a:rPr lang="en" sz="1400">
                <a:solidFill>
                  <a:srgbClr val="000000"/>
                </a:solidFill>
                <a:latin typeface="Lato"/>
                <a:ea typeface="Lato"/>
                <a:cs typeface="Lato"/>
                <a:sym typeface="Lato"/>
              </a:rPr>
              <a:t>AstroSage has received a 1 crore investment and aims to optimize its call center operations. The goal is to determine how to allocate this investment to maximize operational efficiency, customer satisfaction, and profitability. The analysis will consider historical call data, performance metrics, and market trends to make informed decisions.</a:t>
            </a:r>
            <a:endParaRPr sz="2300">
              <a:solidFill>
                <a:srgbClr val="595959"/>
              </a:solidFill>
            </a:endParaRPr>
          </a:p>
        </p:txBody>
      </p:sp>
      <p:pic>
        <p:nvPicPr>
          <p:cNvPr id="90" name="Google Shape;90;p2"/>
          <p:cNvPicPr preferRelativeResize="0"/>
          <p:nvPr/>
        </p:nvPicPr>
        <p:blipFill>
          <a:blip r:embed="rId3">
            <a:alphaModFix/>
          </a:blip>
          <a:stretch>
            <a:fillRect/>
          </a:stretch>
        </p:blipFill>
        <p:spPr>
          <a:xfrm>
            <a:off x="3282175" y="2289350"/>
            <a:ext cx="3002000" cy="1676725"/>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15"/>
          <p:cNvSpPr txBox="1"/>
          <p:nvPr>
            <p:ph type="title"/>
          </p:nvPr>
        </p:nvSpPr>
        <p:spPr>
          <a:xfrm>
            <a:off x="152400" y="378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Analytical Dashboard </a:t>
            </a:r>
            <a:endParaRPr sz="3420">
              <a:latin typeface="Arial"/>
              <a:ea typeface="Arial"/>
              <a:cs typeface="Arial"/>
              <a:sym typeface="Arial"/>
            </a:endParaRPr>
          </a:p>
        </p:txBody>
      </p:sp>
      <p:pic>
        <p:nvPicPr>
          <p:cNvPr id="252" name="Google Shape;252;p15"/>
          <p:cNvPicPr preferRelativeResize="0"/>
          <p:nvPr/>
        </p:nvPicPr>
        <p:blipFill rotWithShape="1">
          <a:blip r:embed="rId3">
            <a:alphaModFix/>
          </a:blip>
          <a:srcRect b="0" l="0" r="0" t="6314"/>
          <a:stretch/>
        </p:blipFill>
        <p:spPr>
          <a:xfrm>
            <a:off x="650400" y="756600"/>
            <a:ext cx="7964150" cy="42826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pic>
        <p:nvPicPr>
          <p:cNvPr id="257" name="Google Shape;257;p16"/>
          <p:cNvPicPr preferRelativeResize="0"/>
          <p:nvPr/>
        </p:nvPicPr>
        <p:blipFill rotWithShape="1">
          <a:blip r:embed="rId3">
            <a:alphaModFix/>
          </a:blip>
          <a:srcRect b="0" l="0" r="39235" t="0"/>
          <a:stretch/>
        </p:blipFill>
        <p:spPr>
          <a:xfrm>
            <a:off x="4529800" y="227425"/>
            <a:ext cx="4614200" cy="4554400"/>
          </a:xfrm>
          <a:prstGeom prst="rect">
            <a:avLst/>
          </a:prstGeom>
          <a:noFill/>
          <a:ln>
            <a:noFill/>
          </a:ln>
        </p:spPr>
      </p:pic>
      <p:sp>
        <p:nvSpPr>
          <p:cNvPr id="258" name="Google Shape;258;p16"/>
          <p:cNvSpPr txBox="1"/>
          <p:nvPr>
            <p:ph type="title"/>
          </p:nvPr>
        </p:nvSpPr>
        <p:spPr>
          <a:xfrm>
            <a:off x="254600" y="184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Conclusion</a:t>
            </a:r>
            <a:endParaRPr sz="3420">
              <a:latin typeface="Arial"/>
              <a:ea typeface="Arial"/>
              <a:cs typeface="Arial"/>
              <a:sym typeface="Arial"/>
            </a:endParaRPr>
          </a:p>
        </p:txBody>
      </p:sp>
      <p:sp>
        <p:nvSpPr>
          <p:cNvPr id="259" name="Google Shape;259;p16"/>
          <p:cNvSpPr txBox="1"/>
          <p:nvPr>
            <p:ph idx="1" type="body"/>
          </p:nvPr>
        </p:nvSpPr>
        <p:spPr>
          <a:xfrm>
            <a:off x="99725" y="836325"/>
            <a:ext cx="4385100" cy="44319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b="1" lang="en" sz="1200">
                <a:solidFill>
                  <a:srgbClr val="000000"/>
                </a:solidFill>
                <a:latin typeface="Arial"/>
                <a:ea typeface="Arial"/>
                <a:cs typeface="Arial"/>
                <a:sym typeface="Arial"/>
              </a:rPr>
              <a:t>Key Findings:</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High chat activity, low revenue.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Uneven workload distribution.</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Training gaps.</a:t>
            </a:r>
            <a:endParaRPr sz="12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Implications:</a:t>
            </a:r>
            <a:endParaRPr b="1" sz="12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Arial"/>
                <a:ea typeface="Arial"/>
                <a:cs typeface="Arial"/>
                <a:sym typeface="Arial"/>
              </a:rPr>
              <a:t>Operational Efficiency:</a:t>
            </a:r>
            <a:r>
              <a:rPr lang="en" sz="1200">
                <a:solidFill>
                  <a:srgbClr val="000000"/>
                </a:solidFill>
                <a:latin typeface="Arial"/>
                <a:ea typeface="Arial"/>
                <a:cs typeface="Arial"/>
                <a:sym typeface="Arial"/>
              </a:rPr>
              <a:t> Optimize technology and balance workload.</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Revenue Growth:</a:t>
            </a:r>
            <a:r>
              <a:rPr lang="en" sz="1200">
                <a:solidFill>
                  <a:srgbClr val="000000"/>
                </a:solidFill>
                <a:latin typeface="Arial"/>
                <a:ea typeface="Arial"/>
                <a:cs typeface="Arial"/>
                <a:sym typeface="Arial"/>
              </a:rPr>
              <a:t> Improve agent training and upgrade technology.</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Customer Satisfaction:</a:t>
            </a:r>
            <a:r>
              <a:rPr lang="en" sz="1200">
                <a:solidFill>
                  <a:srgbClr val="000000"/>
                </a:solidFill>
                <a:latin typeface="Arial"/>
                <a:ea typeface="Arial"/>
                <a:cs typeface="Arial"/>
                <a:sym typeface="Arial"/>
              </a:rPr>
              <a:t> Invest in technology and training.</a:t>
            </a:r>
            <a:endParaRPr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rgbClr val="595959"/>
              </a:solidFill>
            </a:endParaRPr>
          </a:p>
          <a:p>
            <a:pPr indent="0" lvl="0" marL="0" rtl="0" algn="l">
              <a:lnSpc>
                <a:spcPct val="115000"/>
              </a:lnSpc>
              <a:spcBef>
                <a:spcPts val="0"/>
              </a:spcBef>
              <a:spcAft>
                <a:spcPts val="0"/>
              </a:spcAft>
              <a:buNone/>
            </a:pPr>
            <a:r>
              <a:rPr b="1" lang="en" sz="1100">
                <a:solidFill>
                  <a:srgbClr val="1F1F1F"/>
                </a:solidFill>
              </a:rPr>
              <a:t>Closing Statement:</a:t>
            </a:r>
            <a:br>
              <a:rPr lang="en" sz="1100">
                <a:solidFill>
                  <a:srgbClr val="595959"/>
                </a:solidFill>
              </a:rPr>
            </a:br>
            <a:r>
              <a:rPr lang="en" sz="1200">
                <a:solidFill>
                  <a:srgbClr val="595959"/>
                </a:solidFill>
                <a:latin typeface="Arial"/>
                <a:ea typeface="Arial"/>
                <a:cs typeface="Arial"/>
                <a:sym typeface="Arial"/>
              </a:rPr>
              <a:t>Implementing these data-driven recommendations will not only boost AstroSage's operational efficiency but also enhance customer satisfaction, leading to sustainable growth and competitive advantage in the market.</a:t>
            </a:r>
            <a:endParaRPr sz="1200">
              <a:solidFill>
                <a:srgbClr val="595959"/>
              </a:solidFill>
              <a:latin typeface="Arial"/>
              <a:ea typeface="Arial"/>
              <a:cs typeface="Arial"/>
              <a:sym typeface="Arial"/>
            </a:endParaRPr>
          </a:p>
          <a:p>
            <a:pPr indent="0" lvl="0" marL="0" rtl="0" algn="l">
              <a:lnSpc>
                <a:spcPct val="115000"/>
              </a:lnSpc>
              <a:spcBef>
                <a:spcPts val="1200"/>
              </a:spcBef>
              <a:spcAft>
                <a:spcPts val="1200"/>
              </a:spcAft>
              <a:buSzPts val="1946"/>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pic>
        <p:nvPicPr>
          <p:cNvPr id="264" name="Google Shape;264;p17"/>
          <p:cNvPicPr preferRelativeResize="0"/>
          <p:nvPr/>
        </p:nvPicPr>
        <p:blipFill rotWithShape="1">
          <a:blip r:embed="rId3">
            <a:alphaModFix/>
          </a:blip>
          <a:srcRect b="0" l="0" r="0" t="0"/>
          <a:stretch/>
        </p:blipFill>
        <p:spPr>
          <a:xfrm>
            <a:off x="0" y="0"/>
            <a:ext cx="8832300" cy="5143501"/>
          </a:xfrm>
          <a:prstGeom prst="rect">
            <a:avLst/>
          </a:prstGeom>
          <a:noFill/>
          <a:ln>
            <a:noFill/>
          </a:ln>
        </p:spPr>
      </p:pic>
      <p:sp>
        <p:nvSpPr>
          <p:cNvPr id="265" name="Google Shape;265;p17"/>
          <p:cNvSpPr txBox="1"/>
          <p:nvPr>
            <p:ph type="title"/>
          </p:nvPr>
        </p:nvSpPr>
        <p:spPr>
          <a:xfrm>
            <a:off x="3134025" y="518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References</a:t>
            </a:r>
            <a:endParaRPr sz="3420">
              <a:latin typeface="Arial"/>
              <a:ea typeface="Arial"/>
              <a:cs typeface="Arial"/>
              <a:sym typeface="Arial"/>
            </a:endParaRPr>
          </a:p>
        </p:txBody>
      </p:sp>
      <p:sp>
        <p:nvSpPr>
          <p:cNvPr id="266" name="Google Shape;266;p17"/>
          <p:cNvSpPr txBox="1"/>
          <p:nvPr>
            <p:ph idx="1" type="body"/>
          </p:nvPr>
        </p:nvSpPr>
        <p:spPr>
          <a:xfrm>
            <a:off x="2293025" y="1543475"/>
            <a:ext cx="4176300" cy="33027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SzPts val="1200"/>
              <a:buChar char="●"/>
            </a:pPr>
            <a:r>
              <a:rPr lang="en" sz="1200"/>
              <a:t>AstroSage Report 2023</a:t>
            </a:r>
            <a:endParaRPr sz="1200"/>
          </a:p>
          <a:p>
            <a:pPr indent="-304800" lvl="0" marL="457200" rtl="0" algn="l">
              <a:lnSpc>
                <a:spcPct val="115000"/>
              </a:lnSpc>
              <a:spcBef>
                <a:spcPts val="0"/>
              </a:spcBef>
              <a:spcAft>
                <a:spcPts val="0"/>
              </a:spcAft>
              <a:buSzPts val="1200"/>
              <a:buChar char="●"/>
            </a:pPr>
            <a:r>
              <a:rPr lang="en" sz="1200"/>
              <a:t>Data-cleaning methodologies - GeeksforGeeks.com, DataCamp.com</a:t>
            </a:r>
            <a:endParaRPr sz="1200"/>
          </a:p>
          <a:p>
            <a:pPr indent="-304800" lvl="0" marL="457200" rtl="0" algn="l">
              <a:lnSpc>
                <a:spcPct val="115000"/>
              </a:lnSpc>
              <a:spcBef>
                <a:spcPts val="0"/>
              </a:spcBef>
              <a:spcAft>
                <a:spcPts val="0"/>
              </a:spcAft>
              <a:buSzPts val="1200"/>
              <a:buChar char="●"/>
            </a:pPr>
            <a:r>
              <a:rPr lang="en" sz="1200"/>
              <a:t>Image generation tool for slides - Dall-E3</a:t>
            </a:r>
            <a:endParaRPr sz="1200"/>
          </a:p>
          <a:p>
            <a:pPr indent="-304800" lvl="0" marL="457200" rtl="0" algn="l">
              <a:lnSpc>
                <a:spcPct val="115000"/>
              </a:lnSpc>
              <a:spcBef>
                <a:spcPts val="0"/>
              </a:spcBef>
              <a:spcAft>
                <a:spcPts val="0"/>
              </a:spcAft>
              <a:buSzPts val="1200"/>
              <a:buChar char="●"/>
            </a:pPr>
            <a:r>
              <a:rPr lang="en" sz="1200"/>
              <a:t>Software used - Google SpreadSheets and Google Slides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1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t/>
            </a:r>
            <a:endParaRPr/>
          </a:p>
        </p:txBody>
      </p:sp>
      <p:sp>
        <p:nvSpPr>
          <p:cNvPr id="272" name="Google Shape;272;p1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73" name="Google Shape;273;p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g2faa663d1ee_1_0"/>
          <p:cNvSpPr txBox="1"/>
          <p:nvPr>
            <p:ph type="title"/>
          </p:nvPr>
        </p:nvSpPr>
        <p:spPr>
          <a:xfrm>
            <a:off x="4520025" y="363150"/>
            <a:ext cx="4585800" cy="1092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800"/>
              <a:buNone/>
            </a:pPr>
            <a:r>
              <a:rPr lang="en" sz="3240">
                <a:latin typeface="Arial"/>
                <a:ea typeface="Arial"/>
                <a:cs typeface="Arial"/>
                <a:sym typeface="Arial"/>
              </a:rPr>
              <a:t>AstroSage: Personalized Astrology</a:t>
            </a:r>
            <a:endParaRPr sz="3240">
              <a:latin typeface="Arial"/>
              <a:ea typeface="Arial"/>
              <a:cs typeface="Arial"/>
              <a:sym typeface="Arial"/>
            </a:endParaRPr>
          </a:p>
        </p:txBody>
      </p:sp>
      <p:sp>
        <p:nvSpPr>
          <p:cNvPr id="96" name="Google Shape;96;g2faa663d1ee_1_0"/>
          <p:cNvSpPr txBox="1"/>
          <p:nvPr>
            <p:ph idx="1" type="body"/>
          </p:nvPr>
        </p:nvSpPr>
        <p:spPr>
          <a:xfrm>
            <a:off x="4773075" y="1820475"/>
            <a:ext cx="4079700" cy="2788500"/>
          </a:xfrm>
          <a:prstGeom prst="rect">
            <a:avLst/>
          </a:prstGeom>
          <a:noFill/>
          <a:ln>
            <a:noFill/>
          </a:ln>
        </p:spPr>
        <p:txBody>
          <a:bodyPr anchorCtr="0" anchor="t" bIns="0" lIns="0" spcFirstLastPara="1" rIns="0" wrap="square" tIns="0">
            <a:normAutofit/>
          </a:bodyPr>
          <a:lstStyle/>
          <a:p>
            <a:pPr indent="-304800" lvl="0" marL="457200" rtl="0" algn="l">
              <a:lnSpc>
                <a:spcPct val="115000"/>
              </a:lnSpc>
              <a:spcBef>
                <a:spcPts val="0"/>
              </a:spcBef>
              <a:spcAft>
                <a:spcPts val="0"/>
              </a:spcAft>
              <a:buClr>
                <a:srgbClr val="1F1F1F"/>
              </a:buClr>
              <a:buSzPts val="1200"/>
              <a:buChar char="●"/>
            </a:pPr>
            <a:r>
              <a:rPr lang="en" sz="1200">
                <a:solidFill>
                  <a:srgbClr val="1F1F1F"/>
                </a:solidFill>
              </a:rPr>
              <a:t>Leading online astrology platform offering personalized services.</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 sz="1200">
                <a:solidFill>
                  <a:srgbClr val="1F1F1F"/>
                </a:solidFill>
              </a:rPr>
              <a:t>Aims to make astrology accessible to all, providing insights into life, relationships, and career.</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 sz="1200">
                <a:solidFill>
                  <a:srgbClr val="1F1F1F"/>
                </a:solidFill>
              </a:rPr>
              <a:t>Connects users with experienced astrologers for live consultations via chat, call, or video.</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 sz="1200">
                <a:solidFill>
                  <a:srgbClr val="1F1F1F"/>
                </a:solidFill>
              </a:rPr>
              <a:t>Offers variety of services including horoscope readings, Vedic astrology, and numerology.</a:t>
            </a:r>
            <a:endParaRPr sz="1200">
              <a:solidFill>
                <a:srgbClr val="1F1F1F"/>
              </a:solidFill>
            </a:endParaRPr>
          </a:p>
          <a:p>
            <a:pPr indent="-304800" lvl="0" marL="457200" rtl="0" algn="l">
              <a:lnSpc>
                <a:spcPct val="115000"/>
              </a:lnSpc>
              <a:spcBef>
                <a:spcPts val="0"/>
              </a:spcBef>
              <a:spcAft>
                <a:spcPts val="0"/>
              </a:spcAft>
              <a:buClr>
                <a:srgbClr val="1F1F1F"/>
              </a:buClr>
              <a:buSzPts val="1200"/>
              <a:buChar char="●"/>
            </a:pPr>
            <a:r>
              <a:rPr lang="en" sz="1200">
                <a:solidFill>
                  <a:srgbClr val="1F1F1F"/>
                </a:solidFill>
              </a:rPr>
              <a:t>Focus on customization ensures personalized guidance for each user.</a:t>
            </a:r>
            <a:endParaRPr sz="1200">
              <a:solidFill>
                <a:srgbClr val="1F1F1F"/>
              </a:solidFill>
            </a:endParaRPr>
          </a:p>
        </p:txBody>
      </p:sp>
      <p:pic>
        <p:nvPicPr>
          <p:cNvPr id="97" name="Google Shape;97;g2faa663d1ee_1_0"/>
          <p:cNvPicPr preferRelativeResize="0"/>
          <p:nvPr>
            <p:ph idx="2" type="pic"/>
          </p:nvPr>
        </p:nvPicPr>
        <p:blipFill rotWithShape="1">
          <a:blip r:embed="rId3">
            <a:alphaModFix/>
          </a:blip>
          <a:srcRect b="0" l="0" r="0" t="0"/>
          <a:stretch/>
        </p:blipFill>
        <p:spPr>
          <a:xfrm>
            <a:off x="226270" y="587552"/>
            <a:ext cx="3968400" cy="3968400"/>
          </a:xfrm>
          <a:prstGeom prst="roundRect">
            <a:avLst>
              <a:gd fmla="val 9998" name="adj"/>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grpSp>
        <p:nvGrpSpPr>
          <p:cNvPr id="102" name="Google Shape;102;p3"/>
          <p:cNvGrpSpPr/>
          <p:nvPr/>
        </p:nvGrpSpPr>
        <p:grpSpPr>
          <a:xfrm>
            <a:off x="227500" y="1242975"/>
            <a:ext cx="3639713" cy="924600"/>
            <a:chOff x="227500" y="1242975"/>
            <a:chExt cx="3639713" cy="924600"/>
          </a:xfrm>
        </p:grpSpPr>
        <p:cxnSp>
          <p:nvCxnSpPr>
            <p:cNvPr id="103" name="Google Shape;103;p3"/>
            <p:cNvCxnSpPr/>
            <p:nvPr/>
          </p:nvCxnSpPr>
          <p:spPr>
            <a:xfrm rot="10800000">
              <a:off x="2642013" y="1654113"/>
              <a:ext cx="1225200" cy="0"/>
            </a:xfrm>
            <a:prstGeom prst="straightConnector1">
              <a:avLst/>
            </a:prstGeom>
            <a:noFill/>
            <a:ln cap="flat" cmpd="sng" w="9525">
              <a:solidFill>
                <a:srgbClr val="249C91"/>
              </a:solidFill>
              <a:prstDash val="solid"/>
              <a:round/>
              <a:headEnd len="sm" w="sm" type="none"/>
              <a:tailEnd len="med" w="med" type="oval"/>
            </a:ln>
          </p:spPr>
        </p:cxnSp>
        <p:sp>
          <p:nvSpPr>
            <p:cNvPr id="104" name="Google Shape;104;p3"/>
            <p:cNvSpPr txBox="1"/>
            <p:nvPr/>
          </p:nvSpPr>
          <p:spPr>
            <a:xfrm>
              <a:off x="227500" y="1242975"/>
              <a:ext cx="2465100" cy="924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50"/>
                <a:buFont typeface="Arial"/>
                <a:buNone/>
              </a:pPr>
              <a:r>
                <a:rPr b="1" i="0" lang="en" u="none" cap="none" strike="noStrike">
                  <a:solidFill>
                    <a:schemeClr val="accent5"/>
                  </a:solidFill>
                  <a:latin typeface="Roboto"/>
                  <a:ea typeface="Roboto"/>
                  <a:cs typeface="Roboto"/>
                  <a:sym typeface="Roboto"/>
                </a:rPr>
                <a:t>User Registration and Profile Setup</a:t>
              </a:r>
              <a:endParaRPr b="1" i="0" u="none" cap="none" strike="noStrike">
                <a:solidFill>
                  <a:schemeClr val="accent5"/>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Roboto"/>
                <a:ea typeface="Roboto"/>
                <a:cs typeface="Roboto"/>
                <a:sym typeface="Roboto"/>
              </a:endParaRPr>
            </a:p>
            <a:p>
              <a:pPr indent="0" lvl="0" marL="0" marR="0" rtl="0" algn="r">
                <a:lnSpc>
                  <a:spcPct val="100000"/>
                </a:lnSpc>
                <a:spcBef>
                  <a:spcPts val="0"/>
                </a:spcBef>
                <a:spcAft>
                  <a:spcPts val="1600"/>
                </a:spcAft>
                <a:buClr>
                  <a:srgbClr val="000000"/>
                </a:buClr>
                <a:buSzPts val="1050"/>
                <a:buFont typeface="Arial"/>
                <a:buNone/>
              </a:pPr>
              <a:r>
                <a:rPr lang="en" sz="1200">
                  <a:solidFill>
                    <a:srgbClr val="1F1F1F"/>
                  </a:solidFill>
                  <a:latin typeface="Roboto"/>
                  <a:ea typeface="Roboto"/>
                  <a:cs typeface="Roboto"/>
                  <a:sym typeface="Roboto"/>
                </a:rPr>
                <a:t>AstroSage users create profiles with birth details and service preferences.</a:t>
              </a:r>
              <a:endParaRPr b="1" i="0" sz="1200" u="none" cap="none" strike="noStrike">
                <a:solidFill>
                  <a:srgbClr val="1F1F1F"/>
                </a:solidFill>
                <a:latin typeface="Roboto"/>
                <a:ea typeface="Roboto"/>
                <a:cs typeface="Roboto"/>
                <a:sym typeface="Roboto"/>
              </a:endParaRPr>
            </a:p>
          </p:txBody>
        </p:sp>
      </p:grpSp>
      <p:grpSp>
        <p:nvGrpSpPr>
          <p:cNvPr id="105" name="Google Shape;105;p3"/>
          <p:cNvGrpSpPr/>
          <p:nvPr/>
        </p:nvGrpSpPr>
        <p:grpSpPr>
          <a:xfrm>
            <a:off x="308850" y="2914275"/>
            <a:ext cx="3263088" cy="843300"/>
            <a:chOff x="308850" y="2914275"/>
            <a:chExt cx="3263088" cy="843300"/>
          </a:xfrm>
        </p:grpSpPr>
        <p:cxnSp>
          <p:nvCxnSpPr>
            <p:cNvPr id="106" name="Google Shape;106;p3"/>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107" name="Google Shape;107;p3"/>
            <p:cNvSpPr txBox="1"/>
            <p:nvPr/>
          </p:nvSpPr>
          <p:spPr>
            <a:xfrm>
              <a:off x="308850" y="2914275"/>
              <a:ext cx="2333100" cy="8433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50"/>
                <a:buFont typeface="Arial"/>
                <a:buNone/>
              </a:pPr>
              <a:r>
                <a:rPr b="1" i="0" lang="en" u="none" cap="none" strike="noStrike">
                  <a:solidFill>
                    <a:schemeClr val="accent5"/>
                  </a:solidFill>
                  <a:latin typeface="Roboto"/>
                  <a:ea typeface="Roboto"/>
                  <a:cs typeface="Roboto"/>
                  <a:sym typeface="Roboto"/>
                </a:rPr>
                <a:t>Select Astrologer or Service</a:t>
              </a:r>
              <a:endParaRPr b="1" i="0" u="none" cap="none" strike="noStrike">
                <a:solidFill>
                  <a:schemeClr val="accent5"/>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800"/>
                <a:buFont typeface="Arial"/>
                <a:buNone/>
              </a:pPr>
              <a:r>
                <a:t/>
              </a:r>
              <a:endParaRPr b="1" i="0" sz="800" u="none" cap="none" strike="noStrike">
                <a:solidFill>
                  <a:srgbClr val="F2F5F7"/>
                </a:solidFill>
                <a:latin typeface="Roboto"/>
                <a:ea typeface="Roboto"/>
                <a:cs typeface="Roboto"/>
                <a:sym typeface="Roboto"/>
              </a:endParaRPr>
            </a:p>
            <a:p>
              <a:pPr indent="0" lvl="0" marL="0" marR="0" rtl="0" algn="r">
                <a:lnSpc>
                  <a:spcPct val="100000"/>
                </a:lnSpc>
                <a:spcBef>
                  <a:spcPts val="0"/>
                </a:spcBef>
                <a:spcAft>
                  <a:spcPts val="1600"/>
                </a:spcAft>
                <a:buClr>
                  <a:srgbClr val="000000"/>
                </a:buClr>
                <a:buSzPts val="1050"/>
                <a:buFont typeface="Arial"/>
                <a:buNone/>
              </a:pPr>
              <a:r>
                <a:rPr lang="en" sz="1200">
                  <a:solidFill>
                    <a:srgbClr val="1F1F1F"/>
                  </a:solidFill>
                  <a:latin typeface="Roboto"/>
                  <a:ea typeface="Roboto"/>
                  <a:cs typeface="Roboto"/>
                  <a:sym typeface="Roboto"/>
                </a:rPr>
                <a:t>Users choose astrologers based on expertise, ratings, and availability.</a:t>
              </a:r>
              <a:endParaRPr b="1" i="0" sz="1200" u="none" cap="none" strike="noStrike">
                <a:solidFill>
                  <a:srgbClr val="1F1F1F"/>
                </a:solidFill>
                <a:latin typeface="Roboto"/>
                <a:ea typeface="Roboto"/>
                <a:cs typeface="Roboto"/>
                <a:sym typeface="Roboto"/>
              </a:endParaRPr>
            </a:p>
          </p:txBody>
        </p:sp>
      </p:grpSp>
      <p:grpSp>
        <p:nvGrpSpPr>
          <p:cNvPr id="108" name="Google Shape;108;p3"/>
          <p:cNvGrpSpPr/>
          <p:nvPr/>
        </p:nvGrpSpPr>
        <p:grpSpPr>
          <a:xfrm>
            <a:off x="3473316" y="3818164"/>
            <a:ext cx="2287760" cy="1325333"/>
            <a:chOff x="3595515" y="3853930"/>
            <a:chExt cx="2124000" cy="1173900"/>
          </a:xfrm>
        </p:grpSpPr>
        <p:cxnSp>
          <p:nvCxnSpPr>
            <p:cNvPr id="109" name="Google Shape;109;p3"/>
            <p:cNvCxnSpPr>
              <a:endCxn id="110" idx="0"/>
            </p:cNvCxnSpPr>
            <p:nvPr/>
          </p:nvCxnSpPr>
          <p:spPr>
            <a:xfrm flipH="1">
              <a:off x="4657515" y="3853930"/>
              <a:ext cx="300" cy="249300"/>
            </a:xfrm>
            <a:prstGeom prst="straightConnector1">
              <a:avLst/>
            </a:prstGeom>
            <a:noFill/>
            <a:ln cap="flat" cmpd="sng" w="9525">
              <a:solidFill>
                <a:srgbClr val="1D7E75"/>
              </a:solidFill>
              <a:prstDash val="solid"/>
              <a:round/>
              <a:headEnd len="sm" w="sm" type="none"/>
              <a:tailEnd len="med" w="med" type="oval"/>
            </a:ln>
          </p:spPr>
        </p:cxnSp>
        <p:sp>
          <p:nvSpPr>
            <p:cNvPr id="110" name="Google Shape;110;p3"/>
            <p:cNvSpPr txBox="1"/>
            <p:nvPr/>
          </p:nvSpPr>
          <p:spPr>
            <a:xfrm>
              <a:off x="3595515" y="4103230"/>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50"/>
                <a:buFont typeface="Arial"/>
                <a:buNone/>
              </a:pPr>
              <a:r>
                <a:rPr b="1" i="0" lang="en" u="none" cap="none" strike="noStrike">
                  <a:solidFill>
                    <a:schemeClr val="accent5"/>
                  </a:solidFill>
                  <a:latin typeface="Roboto"/>
                  <a:ea typeface="Roboto"/>
                  <a:cs typeface="Roboto"/>
                  <a:sym typeface="Roboto"/>
                </a:rPr>
                <a:t>Book a Consultation</a:t>
              </a:r>
              <a:endParaRPr b="1" i="0" u="none" cap="none" strike="noStrike">
                <a:solidFill>
                  <a:schemeClr val="accent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1F1F1F"/>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1050"/>
                <a:buFont typeface="Arial"/>
                <a:buNone/>
              </a:pPr>
              <a:r>
                <a:rPr lang="en" sz="1200">
                  <a:solidFill>
                    <a:srgbClr val="1F1F1F"/>
                  </a:solidFill>
                  <a:latin typeface="Roboto"/>
                  <a:ea typeface="Roboto"/>
                  <a:cs typeface="Roboto"/>
                  <a:sym typeface="Roboto"/>
                </a:rPr>
                <a:t>Users schedule consultations via chat, call, or video.</a:t>
              </a:r>
              <a:endParaRPr b="1" i="0" sz="1200" u="none" cap="none" strike="noStrike">
                <a:solidFill>
                  <a:srgbClr val="1F1F1F"/>
                </a:solidFill>
                <a:latin typeface="Roboto"/>
                <a:ea typeface="Roboto"/>
                <a:cs typeface="Roboto"/>
                <a:sym typeface="Roboto"/>
              </a:endParaRPr>
            </a:p>
          </p:txBody>
        </p:sp>
      </p:grpSp>
      <p:grpSp>
        <p:nvGrpSpPr>
          <p:cNvPr id="111" name="Google Shape;111;p3"/>
          <p:cNvGrpSpPr/>
          <p:nvPr/>
        </p:nvGrpSpPr>
        <p:grpSpPr>
          <a:xfrm>
            <a:off x="5209838" y="1283625"/>
            <a:ext cx="3759287" cy="843300"/>
            <a:chOff x="5209838" y="1283625"/>
            <a:chExt cx="3759287" cy="843300"/>
          </a:xfrm>
        </p:grpSpPr>
        <p:sp>
          <p:nvSpPr>
            <p:cNvPr id="112" name="Google Shape;112;p3"/>
            <p:cNvSpPr txBox="1"/>
            <p:nvPr/>
          </p:nvSpPr>
          <p:spPr>
            <a:xfrm>
              <a:off x="6588025" y="1283625"/>
              <a:ext cx="2381100" cy="84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50"/>
                <a:buFont typeface="Arial"/>
                <a:buNone/>
              </a:pPr>
              <a:r>
                <a:rPr b="1" i="0" lang="en" u="none" cap="none" strike="noStrike">
                  <a:solidFill>
                    <a:schemeClr val="accent5"/>
                  </a:solidFill>
                  <a:latin typeface="Roboto"/>
                  <a:ea typeface="Roboto"/>
                  <a:cs typeface="Roboto"/>
                  <a:sym typeface="Roboto"/>
                </a:rPr>
                <a:t>Post-Consultation Services</a:t>
              </a:r>
              <a:endParaRPr b="1" i="0" u="none" cap="none" strike="noStrike">
                <a:solidFill>
                  <a:schemeClr val="accent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F2F5F7"/>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50"/>
                <a:buFont typeface="Arial"/>
                <a:buNone/>
              </a:pPr>
              <a:r>
                <a:rPr lang="en" sz="1200">
                  <a:solidFill>
                    <a:srgbClr val="1F1F1F"/>
                  </a:solidFill>
                  <a:latin typeface="Roboto"/>
                  <a:ea typeface="Roboto"/>
                  <a:cs typeface="Roboto"/>
                  <a:sym typeface="Roboto"/>
                </a:rPr>
                <a:t>Users review astrologers and save session details. AstroSage provides follow-up services.</a:t>
              </a:r>
              <a:endParaRPr b="1" i="0" sz="1200" u="none" cap="none" strike="noStrike">
                <a:solidFill>
                  <a:srgbClr val="1F1F1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1050"/>
                <a:buFont typeface="Arial"/>
                <a:buNone/>
              </a:pPr>
              <a:r>
                <a:t/>
              </a:r>
              <a:endParaRPr b="0" i="0" sz="1050" u="none" cap="none" strike="noStrike">
                <a:solidFill>
                  <a:srgbClr val="8C8C8C"/>
                </a:solidFill>
                <a:highlight>
                  <a:srgbClr val="FFFFFF"/>
                </a:highlight>
                <a:latin typeface="Roboto"/>
                <a:ea typeface="Roboto"/>
                <a:cs typeface="Roboto"/>
                <a:sym typeface="Roboto"/>
              </a:endParaRPr>
            </a:p>
          </p:txBody>
        </p:sp>
        <p:cxnSp>
          <p:nvCxnSpPr>
            <p:cNvPr id="113" name="Google Shape;113;p3"/>
            <p:cNvCxnSpPr/>
            <p:nvPr/>
          </p:nvCxnSpPr>
          <p:spPr>
            <a:xfrm>
              <a:off x="5209838" y="1654113"/>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114" name="Google Shape;114;p3"/>
          <p:cNvGrpSpPr/>
          <p:nvPr/>
        </p:nvGrpSpPr>
        <p:grpSpPr>
          <a:xfrm>
            <a:off x="5610288" y="2775650"/>
            <a:ext cx="3183075" cy="1105375"/>
            <a:chOff x="5610288" y="2775650"/>
            <a:chExt cx="3183075" cy="1105375"/>
          </a:xfrm>
        </p:grpSpPr>
        <p:cxnSp>
          <p:nvCxnSpPr>
            <p:cNvPr id="115" name="Google Shape;115;p3"/>
            <p:cNvCxnSpPr/>
            <p:nvPr/>
          </p:nvCxnSpPr>
          <p:spPr>
            <a:xfrm>
              <a:off x="5610288" y="2775650"/>
              <a:ext cx="886200" cy="0"/>
            </a:xfrm>
            <a:prstGeom prst="straightConnector1">
              <a:avLst/>
            </a:prstGeom>
            <a:noFill/>
            <a:ln cap="flat" cmpd="sng" w="9525">
              <a:solidFill>
                <a:srgbClr val="1B786F"/>
              </a:solidFill>
              <a:prstDash val="solid"/>
              <a:round/>
              <a:headEnd len="sm" w="sm" type="none"/>
              <a:tailEnd len="med" w="med" type="oval"/>
            </a:ln>
          </p:spPr>
        </p:cxnSp>
        <p:sp>
          <p:nvSpPr>
            <p:cNvPr id="116" name="Google Shape;116;p3"/>
            <p:cNvSpPr txBox="1"/>
            <p:nvPr/>
          </p:nvSpPr>
          <p:spPr>
            <a:xfrm>
              <a:off x="6669363" y="2956425"/>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50"/>
                <a:buFont typeface="Arial"/>
                <a:buNone/>
              </a:pPr>
              <a:r>
                <a:rPr b="1" i="0" lang="en" u="none" cap="none" strike="noStrike">
                  <a:solidFill>
                    <a:schemeClr val="accent5"/>
                  </a:solidFill>
                  <a:latin typeface="Roboto"/>
                  <a:ea typeface="Roboto"/>
                  <a:cs typeface="Roboto"/>
                  <a:sym typeface="Roboto"/>
                </a:rPr>
                <a:t>Receive Personalized Guidance</a:t>
              </a:r>
              <a:endParaRPr b="1" i="0" u="none" cap="none" strike="noStrike">
                <a:solidFill>
                  <a:schemeClr val="accent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F2F5F7"/>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1050"/>
                <a:buFont typeface="Arial"/>
                <a:buNone/>
              </a:pPr>
              <a:r>
                <a:rPr lang="en" sz="1200">
                  <a:solidFill>
                    <a:srgbClr val="1F1F1F"/>
                  </a:solidFill>
                  <a:latin typeface="Roboto"/>
                  <a:ea typeface="Roboto"/>
                  <a:cs typeface="Roboto"/>
                  <a:sym typeface="Roboto"/>
                </a:rPr>
                <a:t>Users receive personalized astrological guidance, including horoscopes, Vedic astrology insights, or numerological advice.</a:t>
              </a:r>
              <a:endParaRPr b="1" i="0" sz="1200" u="none" cap="none" strike="noStrike">
                <a:solidFill>
                  <a:srgbClr val="1F1F1F"/>
                </a:solidFill>
                <a:latin typeface="Roboto"/>
                <a:ea typeface="Roboto"/>
                <a:cs typeface="Roboto"/>
                <a:sym typeface="Roboto"/>
              </a:endParaRPr>
            </a:p>
          </p:txBody>
        </p:sp>
      </p:grpSp>
      <p:grpSp>
        <p:nvGrpSpPr>
          <p:cNvPr id="117" name="Google Shape;117;p3"/>
          <p:cNvGrpSpPr/>
          <p:nvPr/>
        </p:nvGrpSpPr>
        <p:grpSpPr>
          <a:xfrm>
            <a:off x="2557812" y="556626"/>
            <a:ext cx="3922200" cy="3915924"/>
            <a:chOff x="2610906" y="610653"/>
            <a:chExt cx="3922200" cy="3922200"/>
          </a:xfrm>
        </p:grpSpPr>
        <p:sp>
          <p:nvSpPr>
            <p:cNvPr id="118" name="Google Shape;118;p3"/>
            <p:cNvSpPr/>
            <p:nvPr/>
          </p:nvSpPr>
          <p:spPr>
            <a:xfrm rot="-4980021">
              <a:off x="3204123" y="1186472"/>
              <a:ext cx="2771960" cy="2771960"/>
            </a:xfrm>
            <a:prstGeom prst="blockArc">
              <a:avLst>
                <a:gd fmla="val 12602522" name="adj1"/>
                <a:gd fmla="val 16867657" name="adj2"/>
                <a:gd fmla="val 20844" name="adj3"/>
              </a:avLst>
            </a:prstGeom>
            <a:solidFill>
              <a:srgbClr val="D0E0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rot="7920309">
              <a:off x="3183402" y="1183149"/>
              <a:ext cx="2777207" cy="2777207"/>
            </a:xfrm>
            <a:prstGeom prst="blockArc">
              <a:avLst>
                <a:gd fmla="val 12602522" name="adj1"/>
                <a:gd fmla="val 16867657" name="adj2"/>
                <a:gd fmla="val 20844" name="adj3"/>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rot="3600063">
              <a:off x="3186335" y="1195681"/>
              <a:ext cx="2777488" cy="2777488"/>
            </a:xfrm>
            <a:prstGeom prst="blockArc">
              <a:avLst>
                <a:gd fmla="val 12602522" name="adj1"/>
                <a:gd fmla="val 16867657" name="adj2"/>
                <a:gd fmla="val 20844" name="adj3"/>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rot="4024705">
              <a:off x="5326681" y="1940898"/>
              <a:ext cx="578477" cy="579147"/>
            </a:xfrm>
            <a:prstGeom prst="pie">
              <a:avLst>
                <a:gd fmla="val 6190354" name="adj1"/>
                <a:gd fmla="val 14996165" name="adj2"/>
              </a:avLst>
            </a:prstGeom>
            <a:solidFill>
              <a:srgbClr val="1B786F"/>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rot="-6816027">
              <a:off x="5326729" y="1940918"/>
              <a:ext cx="578485" cy="579035"/>
            </a:xfrm>
            <a:prstGeom prst="pie">
              <a:avLst>
                <a:gd fmla="val 4028252" name="adj1"/>
                <a:gd fmla="val 17183677" name="adj2"/>
              </a:avLst>
            </a:prstGeom>
            <a:solidFill>
              <a:srgbClr val="1B78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rot="-9359762">
              <a:off x="3193941" y="1176205"/>
              <a:ext cx="2777287" cy="2777287"/>
            </a:xfrm>
            <a:prstGeom prst="blockArc">
              <a:avLst>
                <a:gd fmla="val 12602522" name="adj1"/>
                <a:gd fmla="val 16867657" name="adj2"/>
                <a:gd fmla="val 20844" name="adj3"/>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rot="-600092">
              <a:off x="3198852" y="1195456"/>
              <a:ext cx="2777611" cy="2777611"/>
            </a:xfrm>
            <a:prstGeom prst="blockArc">
              <a:avLst>
                <a:gd fmla="val 12513247" name="adj1"/>
                <a:gd fmla="val 16867657" name="adj2"/>
                <a:gd fmla="val 20844" name="adj3"/>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rot="-176551">
              <a:off x="4312105" y="1195442"/>
              <a:ext cx="578563" cy="579162"/>
            </a:xfrm>
            <a:prstGeom prst="pie">
              <a:avLst>
                <a:gd fmla="val 6190354" name="adj1"/>
                <a:gd fmla="val 14996165" name="adj2"/>
              </a:avLst>
            </a:prstGeom>
            <a:solidFill>
              <a:srgbClr val="155B55"/>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rot="10584085">
              <a:off x="4312088" y="1195622"/>
              <a:ext cx="578340" cy="578939"/>
            </a:xfrm>
            <a:prstGeom prst="pie">
              <a:avLst>
                <a:gd fmla="val 4028252" name="adj1"/>
                <a:gd fmla="val 17183677" name="adj2"/>
              </a:avLst>
            </a:prstGeom>
            <a:solidFill>
              <a:srgbClr val="155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rot="8344778">
              <a:off x="4940929" y="3162886"/>
              <a:ext cx="578465" cy="578888"/>
            </a:xfrm>
            <a:prstGeom prst="pie">
              <a:avLst>
                <a:gd fmla="val 6190354" name="adj1"/>
                <a:gd fmla="val 14996165" name="adj2"/>
              </a:avLst>
            </a:prstGeom>
            <a:solidFill>
              <a:srgbClr val="1D7E75"/>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rot="-2495643">
              <a:off x="4941000" y="3162728"/>
              <a:ext cx="578445" cy="579093"/>
            </a:xfrm>
            <a:prstGeom prst="pie">
              <a:avLst>
                <a:gd fmla="val 4028252" name="adj1"/>
                <a:gd fmla="val 17183677" name="adj2"/>
              </a:avLst>
            </a:prstGeom>
            <a:solidFill>
              <a:srgbClr val="1D7E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p:nvPr/>
          </p:nvSpPr>
          <p:spPr>
            <a:xfrm rot="-4556960">
              <a:off x="3257335" y="1939059"/>
              <a:ext cx="578302" cy="578957"/>
            </a:xfrm>
            <a:prstGeom prst="pie">
              <a:avLst>
                <a:gd fmla="val 6190354" name="adj1"/>
                <a:gd fmla="val 14996165" name="adj2"/>
              </a:avLst>
            </a:prstGeom>
            <a:solidFill>
              <a:srgbClr val="249C91"/>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rot="6204541">
              <a:off x="3257468" y="1938977"/>
              <a:ext cx="578264" cy="578917"/>
            </a:xfrm>
            <a:prstGeom prst="pie">
              <a:avLst>
                <a:gd fmla="val 4028252" name="adj1"/>
                <a:gd fmla="val 17183677" name="adj2"/>
              </a:avLst>
            </a:prstGeom>
            <a:solidFill>
              <a:srgbClr val="249C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05</a:t>
              </a:r>
              <a:endParaRPr b="1" i="0" sz="1600" u="none" cap="none" strike="noStrike">
                <a:solidFill>
                  <a:srgbClr val="FFFFFF"/>
                </a:solidFill>
                <a:latin typeface="Roboto"/>
                <a:ea typeface="Roboto"/>
                <a:cs typeface="Roboto"/>
                <a:sym typeface="Roboto"/>
              </a:endParaRPr>
            </a:p>
          </p:txBody>
        </p:sp>
        <p:sp>
          <p:nvSpPr>
            <p:cNvPr id="134" name="Google Shape;134;p3"/>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01</a:t>
              </a:r>
              <a:endParaRPr b="1" i="0" sz="1600" u="none" cap="none" strike="noStrike">
                <a:solidFill>
                  <a:srgbClr val="FFFFFF"/>
                </a:solidFill>
                <a:latin typeface="Roboto"/>
                <a:ea typeface="Roboto"/>
                <a:cs typeface="Roboto"/>
                <a:sym typeface="Roboto"/>
              </a:endParaRPr>
            </a:p>
          </p:txBody>
        </p:sp>
        <p:sp>
          <p:nvSpPr>
            <p:cNvPr id="135" name="Google Shape;135;p3"/>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sp>
          <p:nvSpPr>
            <p:cNvPr id="136" name="Google Shape;136;p3"/>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137" name="Google Shape;137;p3"/>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grpSp>
      <p:sp>
        <p:nvSpPr>
          <p:cNvPr id="138" name="Google Shape;138;p3"/>
          <p:cNvSpPr txBox="1"/>
          <p:nvPr/>
        </p:nvSpPr>
        <p:spPr>
          <a:xfrm>
            <a:off x="2207850" y="111350"/>
            <a:ext cx="53733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3400" u="none" cap="none" strike="noStrike">
                <a:solidFill>
                  <a:schemeClr val="accent1"/>
                </a:solidFill>
                <a:latin typeface="Arial"/>
                <a:ea typeface="Arial"/>
                <a:cs typeface="Arial"/>
                <a:sym typeface="Arial"/>
              </a:rPr>
              <a:t>How AstroSage Works</a:t>
            </a:r>
            <a:endParaRPr b="1" i="0" sz="3400" u="none" cap="none" strike="noStrike">
              <a:solidFill>
                <a:schemeClr val="accent1"/>
              </a:solidFill>
              <a:latin typeface="Arial"/>
              <a:ea typeface="Arial"/>
              <a:cs typeface="Arial"/>
              <a:sym typeface="Arial"/>
            </a:endParaRPr>
          </a:p>
        </p:txBody>
      </p:sp>
    </p:spTree>
  </p:cSld>
  <p:clrMapOvr>
    <a:masterClrMapping/>
  </p:clrMapOvr>
  <mc:AlternateContent>
    <mc:Choice Requires="p14">
      <p:transition spd="slow" p14:dur="9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pic>
        <p:nvPicPr>
          <p:cNvPr id="143" name="Google Shape;143;p5"/>
          <p:cNvPicPr preferRelativeResize="0"/>
          <p:nvPr/>
        </p:nvPicPr>
        <p:blipFill rotWithShape="1">
          <a:blip r:embed="rId3">
            <a:alphaModFix/>
          </a:blip>
          <a:srcRect b="0" l="0" r="0" t="0"/>
          <a:stretch/>
        </p:blipFill>
        <p:spPr>
          <a:xfrm>
            <a:off x="0" y="1603525"/>
            <a:ext cx="3405350" cy="3539974"/>
          </a:xfrm>
          <a:prstGeom prst="rect">
            <a:avLst/>
          </a:prstGeom>
          <a:noFill/>
          <a:ln>
            <a:noFill/>
          </a:ln>
        </p:spPr>
      </p:pic>
      <p:sp>
        <p:nvSpPr>
          <p:cNvPr id="144" name="Google Shape;144;p5"/>
          <p:cNvSpPr txBox="1"/>
          <p:nvPr>
            <p:ph type="title"/>
          </p:nvPr>
        </p:nvSpPr>
        <p:spPr>
          <a:xfrm>
            <a:off x="0" y="162325"/>
            <a:ext cx="3540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3420">
                <a:latin typeface="Arial"/>
                <a:ea typeface="Arial"/>
                <a:cs typeface="Arial"/>
                <a:sym typeface="Arial"/>
              </a:rPr>
              <a:t>AstroSage Data Overview</a:t>
            </a:r>
            <a:endParaRPr sz="3420">
              <a:latin typeface="Arial"/>
              <a:ea typeface="Arial"/>
              <a:cs typeface="Arial"/>
              <a:sym typeface="Arial"/>
            </a:endParaRPr>
          </a:p>
        </p:txBody>
      </p:sp>
      <p:sp>
        <p:nvSpPr>
          <p:cNvPr id="145" name="Google Shape;145;p5"/>
          <p:cNvSpPr txBox="1"/>
          <p:nvPr>
            <p:ph idx="1" type="body"/>
          </p:nvPr>
        </p:nvSpPr>
        <p:spPr>
          <a:xfrm>
            <a:off x="3405350" y="162325"/>
            <a:ext cx="5474700" cy="1368600"/>
          </a:xfrm>
          <a:prstGeom prst="rect">
            <a:avLst/>
          </a:prstGeom>
          <a:noFill/>
          <a:ln>
            <a:noFill/>
          </a:ln>
        </p:spPr>
        <p:txBody>
          <a:bodyPr anchorCtr="0" anchor="t" bIns="91425" lIns="91425" spcFirstLastPara="1" rIns="91425" wrap="square" tIns="91425">
            <a:normAutofit/>
          </a:bodyPr>
          <a:lstStyle/>
          <a:p>
            <a:pPr indent="0" lvl="0" marL="457200" rtl="0" algn="ctr">
              <a:spcBef>
                <a:spcPts val="0"/>
              </a:spcBef>
              <a:spcAft>
                <a:spcPts val="0"/>
              </a:spcAft>
              <a:buNone/>
            </a:pPr>
            <a:r>
              <a:rPr b="1" lang="en" sz="1400">
                <a:solidFill>
                  <a:srgbClr val="000000"/>
                </a:solidFill>
                <a:latin typeface="Arial"/>
                <a:ea typeface="Arial"/>
                <a:cs typeface="Arial"/>
                <a:sym typeface="Arial"/>
              </a:rPr>
              <a:t>Key Performance Indicators (KPIs)</a:t>
            </a:r>
            <a:endParaRPr b="1" sz="1400">
              <a:solidFill>
                <a:srgbClr val="000000"/>
              </a:solidFill>
              <a:latin typeface="Arial"/>
              <a:ea typeface="Arial"/>
              <a:cs typeface="Arial"/>
              <a:sym typeface="Arial"/>
            </a:endParaRPr>
          </a:p>
          <a:p>
            <a:pPr indent="-304800" lvl="0" marL="457200" rtl="0" algn="l">
              <a:spcBef>
                <a:spcPts val="0"/>
              </a:spcBef>
              <a:spcAft>
                <a:spcPts val="0"/>
              </a:spcAft>
              <a:buSzPts val="1200"/>
              <a:buChar char="●"/>
            </a:pPr>
            <a:r>
              <a:rPr b="1" lang="en" sz="1200">
                <a:solidFill>
                  <a:srgbClr val="000000"/>
                </a:solidFill>
                <a:latin typeface="Arial"/>
                <a:ea typeface="Arial"/>
                <a:cs typeface="Arial"/>
                <a:sym typeface="Arial"/>
              </a:rPr>
              <a:t>Engagement:</a:t>
            </a:r>
            <a:r>
              <a:rPr lang="en" sz="1200">
                <a:solidFill>
                  <a:srgbClr val="000000"/>
                </a:solidFill>
                <a:latin typeface="Arial"/>
                <a:ea typeface="Arial"/>
                <a:cs typeface="Arial"/>
                <a:sym typeface="Arial"/>
              </a:rPr>
              <a:t> Over 26K monthly users.</a:t>
            </a:r>
            <a:endParaRPr sz="1200">
              <a:solidFill>
                <a:srgbClr val="000000"/>
              </a:solidFill>
              <a:latin typeface="Arial"/>
              <a:ea typeface="Arial"/>
              <a:cs typeface="Arial"/>
              <a:sym typeface="Arial"/>
            </a:endParaRPr>
          </a:p>
          <a:p>
            <a:pPr indent="-304800" lvl="0" marL="457200" rtl="0" algn="l">
              <a:spcBef>
                <a:spcPts val="0"/>
              </a:spcBef>
              <a:spcAft>
                <a:spcPts val="0"/>
              </a:spcAft>
              <a:buSzPts val="1200"/>
              <a:buChar char="●"/>
            </a:pPr>
            <a:r>
              <a:rPr b="1" lang="en" sz="1200">
                <a:solidFill>
                  <a:srgbClr val="000000"/>
                </a:solidFill>
                <a:latin typeface="Arial"/>
                <a:ea typeface="Arial"/>
                <a:cs typeface="Arial"/>
                <a:sym typeface="Arial"/>
              </a:rPr>
              <a:t>Agents:</a:t>
            </a:r>
            <a:r>
              <a:rPr lang="en" sz="1200">
                <a:solidFill>
                  <a:srgbClr val="000000"/>
                </a:solidFill>
                <a:latin typeface="Arial"/>
                <a:ea typeface="Arial"/>
                <a:cs typeface="Arial"/>
                <a:sym typeface="Arial"/>
              </a:rPr>
              <a:t> 131 dedicated agents.</a:t>
            </a:r>
            <a:endParaRPr sz="1200">
              <a:solidFill>
                <a:srgbClr val="000000"/>
              </a:solidFill>
              <a:latin typeface="Arial"/>
              <a:ea typeface="Arial"/>
              <a:cs typeface="Arial"/>
              <a:sym typeface="Arial"/>
            </a:endParaRPr>
          </a:p>
          <a:p>
            <a:pPr indent="-304800" lvl="0" marL="457200" rtl="0" algn="l">
              <a:spcBef>
                <a:spcPts val="0"/>
              </a:spcBef>
              <a:spcAft>
                <a:spcPts val="0"/>
              </a:spcAft>
              <a:buSzPts val="1200"/>
              <a:buChar char="●"/>
            </a:pPr>
            <a:r>
              <a:rPr b="1" lang="en" sz="1200">
                <a:solidFill>
                  <a:srgbClr val="000000"/>
                </a:solidFill>
                <a:latin typeface="Arial"/>
                <a:ea typeface="Arial"/>
                <a:cs typeface="Arial"/>
                <a:sym typeface="Arial"/>
              </a:rPr>
              <a:t>Revenue:</a:t>
            </a:r>
            <a:r>
              <a:rPr lang="en" sz="1200">
                <a:solidFill>
                  <a:srgbClr val="000000"/>
                </a:solidFill>
                <a:latin typeface="Arial"/>
                <a:ea typeface="Arial"/>
                <a:cs typeface="Arial"/>
                <a:sym typeface="Arial"/>
              </a:rPr>
              <a:t> Monthly revenue over 2 lakhs.</a:t>
            </a:r>
            <a:endParaRPr sz="1200">
              <a:solidFill>
                <a:srgbClr val="000000"/>
              </a:solidFill>
              <a:latin typeface="Arial"/>
              <a:ea typeface="Arial"/>
              <a:cs typeface="Arial"/>
              <a:sym typeface="Arial"/>
            </a:endParaRPr>
          </a:p>
          <a:p>
            <a:pPr indent="-304800" lvl="0" marL="457200" rtl="0" algn="l">
              <a:spcBef>
                <a:spcPts val="0"/>
              </a:spcBef>
              <a:spcAft>
                <a:spcPts val="0"/>
              </a:spcAft>
              <a:buSzPts val="1200"/>
              <a:buChar char="●"/>
            </a:pPr>
            <a:r>
              <a:rPr b="1" lang="en" sz="1200">
                <a:solidFill>
                  <a:srgbClr val="000000"/>
                </a:solidFill>
                <a:latin typeface="Arial"/>
                <a:ea typeface="Arial"/>
                <a:cs typeface="Arial"/>
                <a:sym typeface="Arial"/>
              </a:rPr>
              <a:t>Investment:</a:t>
            </a:r>
            <a:r>
              <a:rPr lang="en" sz="1200">
                <a:solidFill>
                  <a:srgbClr val="000000"/>
                </a:solidFill>
                <a:latin typeface="Arial"/>
                <a:ea typeface="Arial"/>
                <a:cs typeface="Arial"/>
                <a:sym typeface="Arial"/>
              </a:rPr>
              <a:t> 1 crore investment for business optimization.</a:t>
            </a:r>
            <a:endParaRPr sz="1200"/>
          </a:p>
        </p:txBody>
      </p:sp>
      <p:sp>
        <p:nvSpPr>
          <p:cNvPr id="146" name="Google Shape;146;p5"/>
          <p:cNvSpPr txBox="1"/>
          <p:nvPr>
            <p:ph idx="1" type="body"/>
          </p:nvPr>
        </p:nvSpPr>
        <p:spPr>
          <a:xfrm>
            <a:off x="3405350" y="1748200"/>
            <a:ext cx="5474700" cy="1826700"/>
          </a:xfrm>
          <a:prstGeom prst="rect">
            <a:avLst/>
          </a:prstGeom>
          <a:noFill/>
          <a:ln>
            <a:noFill/>
          </a:ln>
        </p:spPr>
        <p:txBody>
          <a:bodyPr anchorCtr="0" anchor="t" bIns="91425" lIns="91425" spcFirstLastPara="1" rIns="91425" wrap="square" tIns="91425">
            <a:normAutofit/>
          </a:bodyPr>
          <a:lstStyle/>
          <a:p>
            <a:pPr indent="0" lvl="0" marL="0" rtl="0" algn="ctr">
              <a:spcBef>
                <a:spcPts val="1800"/>
              </a:spcBef>
              <a:spcAft>
                <a:spcPts val="0"/>
              </a:spcAft>
              <a:buNone/>
            </a:pPr>
            <a:r>
              <a:rPr b="1" lang="en" sz="1400">
                <a:solidFill>
                  <a:srgbClr val="000000"/>
                </a:solidFill>
                <a:latin typeface="Arial"/>
                <a:ea typeface="Arial"/>
                <a:cs typeface="Arial"/>
                <a:sym typeface="Arial"/>
              </a:rPr>
              <a:t>Data Cleaning and Preprocessing</a:t>
            </a:r>
            <a:endParaRPr b="1" sz="14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Arial"/>
                <a:ea typeface="Arial"/>
                <a:cs typeface="Arial"/>
                <a:sym typeface="Arial"/>
              </a:rPr>
              <a:t>Attribute Removal:</a:t>
            </a:r>
            <a:r>
              <a:rPr lang="en" sz="1200">
                <a:solidFill>
                  <a:srgbClr val="000000"/>
                </a:solidFill>
                <a:latin typeface="Arial"/>
                <a:ea typeface="Arial"/>
                <a:cs typeface="Arial"/>
                <a:sym typeface="Arial"/>
              </a:rPr>
              <a:t> Removed non-informative columns.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Data Consistency:</a:t>
            </a:r>
            <a:r>
              <a:rPr lang="en" sz="1200">
                <a:solidFill>
                  <a:srgbClr val="000000"/>
                </a:solidFill>
                <a:latin typeface="Arial"/>
                <a:ea typeface="Arial"/>
                <a:cs typeface="Arial"/>
                <a:sym typeface="Arial"/>
              </a:rPr>
              <a:t> Standardized guruName formatting.</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Data Cleaning:</a:t>
            </a:r>
            <a:r>
              <a:rPr lang="en" sz="1200">
                <a:solidFill>
                  <a:srgbClr val="000000"/>
                </a:solidFill>
                <a:latin typeface="Arial"/>
                <a:ea typeface="Arial"/>
                <a:cs typeface="Arial"/>
                <a:sym typeface="Arial"/>
              </a:rPr>
              <a:t> Removed unwanted characters and handled missing values.</a:t>
            </a:r>
            <a:endParaRPr sz="12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b="1" sz="1100"/>
          </a:p>
        </p:txBody>
      </p:sp>
      <p:sp>
        <p:nvSpPr>
          <p:cNvPr id="147" name="Google Shape;147;p5"/>
          <p:cNvSpPr txBox="1"/>
          <p:nvPr>
            <p:ph idx="1" type="body"/>
          </p:nvPr>
        </p:nvSpPr>
        <p:spPr>
          <a:xfrm>
            <a:off x="3405350" y="3273625"/>
            <a:ext cx="5474700" cy="1826700"/>
          </a:xfrm>
          <a:prstGeom prst="rect">
            <a:avLst/>
          </a:prstGeom>
          <a:noFill/>
          <a:ln>
            <a:noFill/>
          </a:ln>
        </p:spPr>
        <p:txBody>
          <a:bodyPr anchorCtr="0" anchor="t" bIns="91425" lIns="91425" spcFirstLastPara="1" rIns="91425" wrap="square" tIns="91425">
            <a:normAutofit/>
          </a:bodyPr>
          <a:lstStyle/>
          <a:p>
            <a:pPr indent="0" lvl="0" marL="0" rtl="0" algn="ctr">
              <a:spcBef>
                <a:spcPts val="1800"/>
              </a:spcBef>
              <a:spcAft>
                <a:spcPts val="0"/>
              </a:spcAft>
              <a:buNone/>
            </a:pPr>
            <a:r>
              <a:rPr b="1" lang="en" sz="1400">
                <a:solidFill>
                  <a:srgbClr val="000000"/>
                </a:solidFill>
                <a:latin typeface="Arial"/>
                <a:ea typeface="Arial"/>
                <a:cs typeface="Arial"/>
                <a:sym typeface="Arial"/>
              </a:rPr>
              <a:t>Data Utilization</a:t>
            </a:r>
            <a:endParaRPr b="1" sz="1400">
              <a:solidFill>
                <a:srgbClr val="000000"/>
              </a:solidFill>
              <a:latin typeface="Arial"/>
              <a:ea typeface="Arial"/>
              <a:cs typeface="Arial"/>
              <a:sym typeface="Arial"/>
            </a:endParaRPr>
          </a:p>
          <a:p>
            <a:pPr indent="-304800" lvl="0" marL="457200" rtl="0" algn="l">
              <a:spcBef>
                <a:spcPts val="1200"/>
              </a:spcBef>
              <a:spcAft>
                <a:spcPts val="0"/>
              </a:spcAft>
              <a:buClr>
                <a:srgbClr val="000000"/>
              </a:buClr>
              <a:buSzPts val="1200"/>
              <a:buFont typeface="Arial"/>
              <a:buChar char="●"/>
            </a:pPr>
            <a:r>
              <a:rPr b="1" lang="en" sz="1200">
                <a:solidFill>
                  <a:srgbClr val="000000"/>
                </a:solidFill>
                <a:latin typeface="Arial"/>
                <a:ea typeface="Arial"/>
                <a:cs typeface="Arial"/>
                <a:sym typeface="Arial"/>
              </a:rPr>
              <a:t>Business Analysis:</a:t>
            </a:r>
            <a:r>
              <a:rPr lang="en" sz="1200">
                <a:solidFill>
                  <a:srgbClr val="000000"/>
                </a:solidFill>
                <a:latin typeface="Arial"/>
                <a:ea typeface="Arial"/>
                <a:cs typeface="Arial"/>
                <a:sym typeface="Arial"/>
              </a:rPr>
              <a:t> Deep dive into AstroSage's business model.</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Key Insights:</a:t>
            </a:r>
            <a:r>
              <a:rPr lang="en" sz="1200">
                <a:solidFill>
                  <a:srgbClr val="000000"/>
                </a:solidFill>
                <a:latin typeface="Arial"/>
                <a:ea typeface="Arial"/>
                <a:cs typeface="Arial"/>
                <a:sym typeface="Arial"/>
              </a:rPr>
              <a:t> Understand user behavior, internal challenges, and areas for improvement.</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Investment Guidance:</a:t>
            </a:r>
            <a:r>
              <a:rPr lang="en" sz="1200">
                <a:solidFill>
                  <a:srgbClr val="000000"/>
                </a:solidFill>
                <a:latin typeface="Arial"/>
                <a:ea typeface="Arial"/>
                <a:cs typeface="Arial"/>
                <a:sym typeface="Arial"/>
              </a:rPr>
              <a:t> Identify strategic areas for resource allocation.</a:t>
            </a:r>
            <a:endParaRPr b="1" sz="1200"/>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6"/>
          <p:cNvSpPr txBox="1"/>
          <p:nvPr>
            <p:ph idx="1" type="body"/>
          </p:nvPr>
        </p:nvSpPr>
        <p:spPr>
          <a:xfrm>
            <a:off x="100600" y="826650"/>
            <a:ext cx="3832800" cy="3812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b="1" sz="2700">
              <a:solidFill>
                <a:schemeClr val="dk1"/>
              </a:solidFil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Trend:</a:t>
            </a:r>
            <a:r>
              <a:rPr lang="en" sz="1200">
                <a:solidFill>
                  <a:srgbClr val="000000"/>
                </a:solidFill>
                <a:latin typeface="Arial"/>
                <a:ea typeface="Arial"/>
                <a:cs typeface="Arial"/>
                <a:sym typeface="Arial"/>
              </a:rPr>
              <a:t> Decreasing daily call volume.</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Revenue Impact:</a:t>
            </a:r>
            <a:r>
              <a:rPr lang="en" sz="1200">
                <a:solidFill>
                  <a:srgbClr val="000000"/>
                </a:solidFill>
                <a:latin typeface="Arial"/>
                <a:ea typeface="Arial"/>
                <a:cs typeface="Arial"/>
                <a:sym typeface="Arial"/>
              </a:rPr>
              <a:t> Significant revenue contribution from calls.</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Urgency:</a:t>
            </a:r>
            <a:r>
              <a:rPr lang="en" sz="1200">
                <a:solidFill>
                  <a:srgbClr val="000000"/>
                </a:solidFill>
                <a:latin typeface="Arial"/>
                <a:ea typeface="Arial"/>
                <a:cs typeface="Arial"/>
                <a:sym typeface="Arial"/>
              </a:rPr>
              <a:t> Immediate attention required to mitigate business impact.</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Root Cause Analysis:</a:t>
            </a:r>
            <a:r>
              <a:rPr lang="en" sz="1200">
                <a:solidFill>
                  <a:srgbClr val="000000"/>
                </a:solidFill>
                <a:latin typeface="Arial"/>
                <a:ea typeface="Arial"/>
                <a:cs typeface="Arial"/>
                <a:sym typeface="Arial"/>
              </a:rPr>
              <a:t> Deeper analysis to identify underlying issues.</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Temporary Solution:</a:t>
            </a:r>
            <a:r>
              <a:rPr lang="en" sz="1200">
                <a:solidFill>
                  <a:srgbClr val="000000"/>
                </a:solidFill>
                <a:latin typeface="Arial"/>
                <a:ea typeface="Arial"/>
                <a:cs typeface="Arial"/>
                <a:sym typeface="Arial"/>
              </a:rPr>
              <a:t> Introduce attractive offers to stimulate demand.</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Long-Term Solution:</a:t>
            </a:r>
            <a:r>
              <a:rPr lang="en" sz="1200">
                <a:solidFill>
                  <a:srgbClr val="000000"/>
                </a:solidFill>
                <a:latin typeface="Arial"/>
                <a:ea typeface="Arial"/>
                <a:cs typeface="Arial"/>
                <a:sym typeface="Arial"/>
              </a:rPr>
              <a:t> Identify root causes to guide effective resource allocation.</a:t>
            </a:r>
            <a:endParaRPr sz="1300">
              <a:solidFill>
                <a:srgbClr val="595959"/>
              </a:solidFill>
            </a:endParaRPr>
          </a:p>
        </p:txBody>
      </p:sp>
      <p:pic>
        <p:nvPicPr>
          <p:cNvPr id="153" name="Google Shape;153;p6"/>
          <p:cNvPicPr preferRelativeResize="0"/>
          <p:nvPr/>
        </p:nvPicPr>
        <p:blipFill rotWithShape="1">
          <a:blip r:embed="rId3">
            <a:alphaModFix/>
          </a:blip>
          <a:srcRect b="0" l="0" r="0" t="0"/>
          <a:stretch/>
        </p:blipFill>
        <p:spPr>
          <a:xfrm>
            <a:off x="5123150" y="2727800"/>
            <a:ext cx="3148475" cy="1944500"/>
          </a:xfrm>
          <a:prstGeom prst="rect">
            <a:avLst/>
          </a:prstGeom>
          <a:noFill/>
          <a:ln>
            <a:noFill/>
          </a:ln>
        </p:spPr>
      </p:pic>
      <p:sp>
        <p:nvSpPr>
          <p:cNvPr id="154" name="Google Shape;154;p6"/>
          <p:cNvSpPr txBox="1"/>
          <p:nvPr/>
        </p:nvSpPr>
        <p:spPr>
          <a:xfrm>
            <a:off x="148700" y="165125"/>
            <a:ext cx="42756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2700"/>
              <a:buFont typeface="Arial"/>
              <a:buNone/>
            </a:pPr>
            <a:r>
              <a:rPr b="1" i="0" lang="en" sz="3400" u="none" cap="none" strike="noStrike">
                <a:solidFill>
                  <a:schemeClr val="accent1"/>
                </a:solidFill>
                <a:latin typeface="Arial"/>
                <a:ea typeface="Arial"/>
                <a:cs typeface="Arial"/>
                <a:sym typeface="Arial"/>
              </a:rPr>
              <a:t>Daily Calls Analysis</a:t>
            </a:r>
            <a:endParaRPr b="0" i="0" sz="2100" u="none" cap="none" strike="noStrike">
              <a:solidFill>
                <a:schemeClr val="accent1"/>
              </a:solidFill>
              <a:latin typeface="Arial"/>
              <a:ea typeface="Arial"/>
              <a:cs typeface="Arial"/>
              <a:sym typeface="Arial"/>
            </a:endParaRPr>
          </a:p>
        </p:txBody>
      </p:sp>
      <p:pic>
        <p:nvPicPr>
          <p:cNvPr id="155" name="Google Shape;155;p6"/>
          <p:cNvPicPr preferRelativeResize="0"/>
          <p:nvPr/>
        </p:nvPicPr>
        <p:blipFill>
          <a:blip r:embed="rId4">
            <a:alphaModFix/>
          </a:blip>
          <a:stretch>
            <a:fillRect/>
          </a:stretch>
        </p:blipFill>
        <p:spPr>
          <a:xfrm>
            <a:off x="5123150" y="509300"/>
            <a:ext cx="3148475" cy="206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7"/>
          <p:cNvSpPr txBox="1"/>
          <p:nvPr>
            <p:ph type="title"/>
          </p:nvPr>
        </p:nvSpPr>
        <p:spPr>
          <a:xfrm>
            <a:off x="62025" y="93625"/>
            <a:ext cx="8848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Average Call Handled Per Agent Per Day</a:t>
            </a:r>
            <a:endParaRPr sz="3420">
              <a:latin typeface="Arial"/>
              <a:ea typeface="Arial"/>
              <a:cs typeface="Arial"/>
              <a:sym typeface="Arial"/>
            </a:endParaRPr>
          </a:p>
        </p:txBody>
      </p:sp>
      <p:sp>
        <p:nvSpPr>
          <p:cNvPr id="161" name="Google Shape;161;p7"/>
          <p:cNvSpPr txBox="1"/>
          <p:nvPr>
            <p:ph idx="1" type="body"/>
          </p:nvPr>
        </p:nvSpPr>
        <p:spPr>
          <a:xfrm>
            <a:off x="202025" y="920400"/>
            <a:ext cx="8520600" cy="3302700"/>
          </a:xfrm>
          <a:prstGeom prst="rect">
            <a:avLst/>
          </a:prstGeom>
          <a:noFill/>
          <a:ln>
            <a:noFill/>
          </a:ln>
        </p:spPr>
        <p:txBody>
          <a:bodyPr anchorCtr="0" anchor="t" bIns="91425" lIns="91425" spcFirstLastPara="1" rIns="91425" wrap="square" tIns="91425">
            <a:normAutofit/>
          </a:bodyPr>
          <a:lstStyle/>
          <a:p>
            <a:pPr indent="-311150" lvl="0" marL="457200" rtl="0" algn="l">
              <a:spcBef>
                <a:spcPts val="1000"/>
              </a:spcBef>
              <a:spcAft>
                <a:spcPts val="0"/>
              </a:spcAft>
              <a:buClr>
                <a:srgbClr val="595959"/>
              </a:buClr>
              <a:buSzPts val="1300"/>
              <a:buChar char="❏"/>
            </a:pPr>
            <a:r>
              <a:rPr b="1" lang="en" sz="1200">
                <a:solidFill>
                  <a:srgbClr val="000000"/>
                </a:solidFill>
                <a:latin typeface="Arial"/>
                <a:ea typeface="Arial"/>
                <a:cs typeface="Arial"/>
                <a:sym typeface="Arial"/>
              </a:rPr>
              <a:t>Average Calls per Agent:</a:t>
            </a:r>
            <a:r>
              <a:rPr lang="en" sz="1200">
                <a:solidFill>
                  <a:srgbClr val="000000"/>
                </a:solidFill>
                <a:latin typeface="Arial"/>
                <a:ea typeface="Arial"/>
                <a:cs typeface="Arial"/>
                <a:sym typeface="Arial"/>
              </a:rPr>
              <a:t> 1.91 calls per agent per day (low).</a:t>
            </a:r>
            <a:endParaRPr sz="1200">
              <a:solidFill>
                <a:srgbClr val="000000"/>
              </a:solidFill>
              <a:latin typeface="Arial"/>
              <a:ea typeface="Arial"/>
              <a:cs typeface="Arial"/>
              <a:sym typeface="Arial"/>
            </a:endParaRPr>
          </a:p>
          <a:p>
            <a:pPr indent="-311150" lvl="0" marL="457200" rtl="0" algn="l">
              <a:spcBef>
                <a:spcPts val="1000"/>
              </a:spcBef>
              <a:spcAft>
                <a:spcPts val="0"/>
              </a:spcAft>
              <a:buClr>
                <a:srgbClr val="595959"/>
              </a:buClr>
              <a:buSzPts val="1300"/>
              <a:buChar char="❏"/>
            </a:pPr>
            <a:r>
              <a:rPr b="1" lang="en" sz="1200">
                <a:solidFill>
                  <a:srgbClr val="000000"/>
                </a:solidFill>
                <a:latin typeface="Arial"/>
                <a:ea typeface="Arial"/>
                <a:cs typeface="Arial"/>
                <a:sym typeface="Arial"/>
              </a:rPr>
              <a:t>Potential Issues:</a:t>
            </a:r>
            <a:r>
              <a:rPr lang="en" sz="1200">
                <a:solidFill>
                  <a:srgbClr val="000000"/>
                </a:solidFill>
                <a:latin typeface="Arial"/>
                <a:ea typeface="Arial"/>
                <a:cs typeface="Arial"/>
                <a:sym typeface="Arial"/>
              </a:rPr>
              <a:t> Indicates low user base or traffic.</a:t>
            </a:r>
            <a:endParaRPr sz="1200">
              <a:solidFill>
                <a:srgbClr val="000000"/>
              </a:solidFill>
              <a:latin typeface="Arial"/>
              <a:ea typeface="Arial"/>
              <a:cs typeface="Arial"/>
              <a:sym typeface="Arial"/>
            </a:endParaRPr>
          </a:p>
          <a:p>
            <a:pPr indent="-311150" lvl="0" marL="457200" rtl="0" algn="l">
              <a:spcBef>
                <a:spcPts val="1000"/>
              </a:spcBef>
              <a:spcAft>
                <a:spcPts val="0"/>
              </a:spcAft>
              <a:buClr>
                <a:srgbClr val="595959"/>
              </a:buClr>
              <a:buSzPts val="1300"/>
              <a:buChar char="❏"/>
            </a:pPr>
            <a:r>
              <a:rPr b="1" lang="en" sz="1200">
                <a:solidFill>
                  <a:srgbClr val="000000"/>
                </a:solidFill>
                <a:latin typeface="Arial"/>
                <a:ea typeface="Arial"/>
                <a:cs typeface="Arial"/>
                <a:sym typeface="Arial"/>
              </a:rPr>
              <a:t>Compounding Problem:</a:t>
            </a:r>
            <a:r>
              <a:rPr lang="en" sz="1200">
                <a:solidFill>
                  <a:srgbClr val="000000"/>
                </a:solidFill>
                <a:latin typeface="Arial"/>
                <a:ea typeface="Arial"/>
                <a:cs typeface="Arial"/>
                <a:sym typeface="Arial"/>
              </a:rPr>
              <a:t> Combined with decreasing call volume, signals serious business concerns.</a:t>
            </a:r>
            <a:endParaRPr sz="1200">
              <a:solidFill>
                <a:srgbClr val="000000"/>
              </a:solidFill>
              <a:latin typeface="Arial"/>
              <a:ea typeface="Arial"/>
              <a:cs typeface="Arial"/>
              <a:sym typeface="Arial"/>
            </a:endParaRPr>
          </a:p>
          <a:p>
            <a:pPr indent="-311150" lvl="0" marL="457200" rtl="0" algn="l">
              <a:spcBef>
                <a:spcPts val="1000"/>
              </a:spcBef>
              <a:spcAft>
                <a:spcPts val="0"/>
              </a:spcAft>
              <a:buClr>
                <a:srgbClr val="595959"/>
              </a:buClr>
              <a:buSzPts val="1300"/>
              <a:buChar char="❏"/>
            </a:pPr>
            <a:r>
              <a:rPr b="1" lang="en" sz="1200">
                <a:solidFill>
                  <a:srgbClr val="000000"/>
                </a:solidFill>
                <a:latin typeface="Arial"/>
                <a:ea typeface="Arial"/>
                <a:cs typeface="Arial"/>
                <a:sym typeface="Arial"/>
              </a:rPr>
              <a:t>Urgent Action:</a:t>
            </a:r>
            <a:r>
              <a:rPr lang="en" sz="1200">
                <a:solidFill>
                  <a:srgbClr val="000000"/>
                </a:solidFill>
                <a:latin typeface="Arial"/>
                <a:ea typeface="Arial"/>
                <a:cs typeface="Arial"/>
                <a:sym typeface="Arial"/>
              </a:rPr>
              <a:t> Continuation of this trend could be disastrous.</a:t>
            </a:r>
            <a:endParaRPr sz="1200">
              <a:solidFill>
                <a:srgbClr val="000000"/>
              </a:solidFill>
              <a:latin typeface="Arial"/>
              <a:ea typeface="Arial"/>
              <a:cs typeface="Arial"/>
              <a:sym typeface="Arial"/>
            </a:endParaRPr>
          </a:p>
          <a:p>
            <a:pPr indent="-311150" lvl="0" marL="457200" rtl="0" algn="l">
              <a:spcBef>
                <a:spcPts val="1000"/>
              </a:spcBef>
              <a:spcAft>
                <a:spcPts val="0"/>
              </a:spcAft>
              <a:buClr>
                <a:srgbClr val="595959"/>
              </a:buClr>
              <a:buSzPts val="1300"/>
              <a:buChar char="❏"/>
            </a:pPr>
            <a:r>
              <a:rPr b="1" lang="en" sz="1200">
                <a:solidFill>
                  <a:srgbClr val="000000"/>
                </a:solidFill>
                <a:latin typeface="Arial"/>
                <a:ea typeface="Arial"/>
                <a:cs typeface="Arial"/>
                <a:sym typeface="Arial"/>
              </a:rPr>
              <a:t>Temporary Solution:</a:t>
            </a:r>
            <a:r>
              <a:rPr lang="en" sz="1200">
                <a:solidFill>
                  <a:srgbClr val="000000"/>
                </a:solidFill>
                <a:latin typeface="Arial"/>
                <a:ea typeface="Arial"/>
                <a:cs typeface="Arial"/>
                <a:sym typeface="Arial"/>
              </a:rPr>
              <a:t> Increase marketing efforts and introduce attractive offers.</a:t>
            </a:r>
            <a:endParaRPr sz="1300">
              <a:solidFill>
                <a:srgbClr val="595959"/>
              </a:solidFill>
            </a:endParaRPr>
          </a:p>
          <a:p>
            <a:pPr indent="0" lvl="0" marL="0" rtl="0" algn="l">
              <a:lnSpc>
                <a:spcPct val="115000"/>
              </a:lnSpc>
              <a:spcBef>
                <a:spcPts val="1000"/>
              </a:spcBef>
              <a:spcAft>
                <a:spcPts val="1200"/>
              </a:spcAft>
              <a:buSzPts val="1800"/>
              <a:buNone/>
            </a:pPr>
            <a:r>
              <a:t/>
            </a:r>
            <a:endParaRPr/>
          </a:p>
        </p:txBody>
      </p:sp>
      <p:pic>
        <p:nvPicPr>
          <p:cNvPr id="162" name="Google Shape;162;p7"/>
          <p:cNvPicPr preferRelativeResize="0"/>
          <p:nvPr/>
        </p:nvPicPr>
        <p:blipFill>
          <a:blip r:embed="rId3">
            <a:alphaModFix/>
          </a:blip>
          <a:stretch>
            <a:fillRect/>
          </a:stretch>
        </p:blipFill>
        <p:spPr>
          <a:xfrm>
            <a:off x="2619825" y="2751125"/>
            <a:ext cx="3360500" cy="226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8"/>
          <p:cNvSpPr txBox="1"/>
          <p:nvPr>
            <p:ph type="title"/>
          </p:nvPr>
        </p:nvSpPr>
        <p:spPr>
          <a:xfrm>
            <a:off x="209975" y="241575"/>
            <a:ext cx="6294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Chat/Call Revenue Analysis</a:t>
            </a:r>
            <a:endParaRPr sz="3420">
              <a:latin typeface="Arial"/>
              <a:ea typeface="Arial"/>
              <a:cs typeface="Arial"/>
              <a:sym typeface="Arial"/>
            </a:endParaRPr>
          </a:p>
        </p:txBody>
      </p:sp>
      <p:sp>
        <p:nvSpPr>
          <p:cNvPr id="168" name="Google Shape;168;p8"/>
          <p:cNvSpPr txBox="1"/>
          <p:nvPr>
            <p:ph idx="1" type="body"/>
          </p:nvPr>
        </p:nvSpPr>
        <p:spPr>
          <a:xfrm>
            <a:off x="131975" y="1239000"/>
            <a:ext cx="4017900" cy="36876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rgbClr val="1F1F1F"/>
              </a:buClr>
              <a:buSzPts val="1300"/>
              <a:buChar char="●"/>
            </a:pPr>
            <a:r>
              <a:rPr b="1" lang="en" sz="1200">
                <a:solidFill>
                  <a:srgbClr val="000000"/>
                </a:solidFill>
                <a:latin typeface="Arial"/>
                <a:ea typeface="Arial"/>
                <a:cs typeface="Arial"/>
                <a:sym typeface="Arial"/>
              </a:rPr>
              <a:t>Activity:</a:t>
            </a:r>
            <a:r>
              <a:rPr lang="en" sz="1200">
                <a:solidFill>
                  <a:srgbClr val="000000"/>
                </a:solidFill>
                <a:latin typeface="Arial"/>
                <a:ea typeface="Arial"/>
                <a:cs typeface="Arial"/>
                <a:sym typeface="Arial"/>
              </a:rPr>
              <a:t> Higher chat activity (19,514) compared to calls (8,505).</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1F1F1F"/>
              </a:buClr>
              <a:buSzPts val="1300"/>
              <a:buChar char="●"/>
            </a:pPr>
            <a:r>
              <a:rPr b="1" lang="en" sz="1200">
                <a:solidFill>
                  <a:srgbClr val="000000"/>
                </a:solidFill>
                <a:latin typeface="Arial"/>
                <a:ea typeface="Arial"/>
                <a:cs typeface="Arial"/>
                <a:sym typeface="Arial"/>
              </a:rPr>
              <a:t>Revenue:</a:t>
            </a:r>
            <a:r>
              <a:rPr lang="en" sz="1200">
                <a:solidFill>
                  <a:srgbClr val="000000"/>
                </a:solidFill>
                <a:latin typeface="Arial"/>
                <a:ea typeface="Arial"/>
                <a:cs typeface="Arial"/>
                <a:sym typeface="Arial"/>
              </a:rPr>
              <a:t> Lower chat revenue (₹45,495) compared to calls (₹168,382).</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1F1F1F"/>
              </a:buClr>
              <a:buSzPts val="1300"/>
              <a:buChar char="●"/>
            </a:pPr>
            <a:r>
              <a:rPr b="1" lang="en" sz="1200">
                <a:solidFill>
                  <a:srgbClr val="000000"/>
                </a:solidFill>
                <a:latin typeface="Arial"/>
                <a:ea typeface="Arial"/>
                <a:cs typeface="Arial"/>
                <a:sym typeface="Arial"/>
              </a:rPr>
              <a:t>Gap:</a:t>
            </a:r>
            <a:r>
              <a:rPr lang="en" sz="1200">
                <a:solidFill>
                  <a:srgbClr val="000000"/>
                </a:solidFill>
                <a:latin typeface="Arial"/>
                <a:ea typeface="Arial"/>
                <a:cs typeface="Arial"/>
                <a:sym typeface="Arial"/>
              </a:rPr>
              <a:t> Chat popularity doesn't translate to revenue.</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1F1F1F"/>
              </a:buClr>
              <a:buSzPts val="1300"/>
              <a:buChar char="●"/>
            </a:pPr>
            <a:r>
              <a:rPr b="1" lang="en" sz="1200">
                <a:solidFill>
                  <a:srgbClr val="000000"/>
                </a:solidFill>
                <a:latin typeface="Arial"/>
                <a:ea typeface="Arial"/>
                <a:cs typeface="Arial"/>
                <a:sym typeface="Arial"/>
              </a:rPr>
              <a:t>Suggestion:</a:t>
            </a:r>
            <a:r>
              <a:rPr lang="en" sz="1200">
                <a:solidFill>
                  <a:srgbClr val="000000"/>
                </a:solidFill>
                <a:latin typeface="Arial"/>
                <a:ea typeface="Arial"/>
                <a:cs typeface="Arial"/>
                <a:sym typeface="Arial"/>
              </a:rPr>
              <a:t> Enhance chat interface with features like instant horoscopes, follow-up sessions, and real-time document sharing to boost user satisfaction and retention.</a:t>
            </a:r>
            <a:endParaRPr sz="12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200">
              <a:solidFill>
                <a:srgbClr val="1F1F1F"/>
              </a:solidFill>
            </a:endParaRPr>
          </a:p>
          <a:p>
            <a:pPr indent="0" lvl="0" marL="0" rtl="0" algn="l">
              <a:lnSpc>
                <a:spcPct val="115000"/>
              </a:lnSpc>
              <a:spcBef>
                <a:spcPts val="1200"/>
              </a:spcBef>
              <a:spcAft>
                <a:spcPts val="1200"/>
              </a:spcAft>
              <a:buSzPts val="1800"/>
              <a:buNone/>
            </a:pPr>
            <a:r>
              <a:t/>
            </a:r>
            <a:endParaRPr/>
          </a:p>
        </p:txBody>
      </p:sp>
      <p:pic>
        <p:nvPicPr>
          <p:cNvPr id="169" name="Google Shape;169;p8"/>
          <p:cNvPicPr preferRelativeResize="0"/>
          <p:nvPr/>
        </p:nvPicPr>
        <p:blipFill>
          <a:blip r:embed="rId3">
            <a:alphaModFix/>
          </a:blip>
          <a:stretch>
            <a:fillRect/>
          </a:stretch>
        </p:blipFill>
        <p:spPr>
          <a:xfrm>
            <a:off x="4302275" y="966675"/>
            <a:ext cx="4689325" cy="30657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9"/>
          <p:cNvSpPr txBox="1"/>
          <p:nvPr>
            <p:ph type="title"/>
          </p:nvPr>
        </p:nvSpPr>
        <p:spPr>
          <a:xfrm>
            <a:off x="311700" y="219025"/>
            <a:ext cx="5994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420">
                <a:latin typeface="Arial"/>
                <a:ea typeface="Arial"/>
                <a:cs typeface="Arial"/>
                <a:sym typeface="Arial"/>
              </a:rPr>
              <a:t>Average Rating Analysis</a:t>
            </a:r>
            <a:endParaRPr sz="3420">
              <a:latin typeface="Arial"/>
              <a:ea typeface="Arial"/>
              <a:cs typeface="Arial"/>
              <a:sym typeface="Arial"/>
            </a:endParaRPr>
          </a:p>
        </p:txBody>
      </p:sp>
      <p:sp>
        <p:nvSpPr>
          <p:cNvPr id="175" name="Google Shape;175;p9"/>
          <p:cNvSpPr txBox="1"/>
          <p:nvPr>
            <p:ph idx="1" type="body"/>
          </p:nvPr>
        </p:nvSpPr>
        <p:spPr>
          <a:xfrm>
            <a:off x="311700" y="1235650"/>
            <a:ext cx="3893400" cy="3525600"/>
          </a:xfrm>
          <a:prstGeom prst="rect">
            <a:avLst/>
          </a:prstGeom>
          <a:noFill/>
          <a:ln>
            <a:noFill/>
          </a:ln>
        </p:spPr>
        <p:txBody>
          <a:bodyPr anchorCtr="0" anchor="t" bIns="91425" lIns="91425" spcFirstLastPara="1" rIns="91425" wrap="square" tIns="91425">
            <a:normAutofit/>
          </a:bodyPr>
          <a:lstStyle/>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Indicator:</a:t>
            </a:r>
            <a:r>
              <a:rPr lang="en" sz="1200">
                <a:solidFill>
                  <a:srgbClr val="000000"/>
                </a:solidFill>
                <a:latin typeface="Arial"/>
                <a:ea typeface="Arial"/>
                <a:cs typeface="Arial"/>
                <a:sym typeface="Arial"/>
              </a:rPr>
              <a:t> Average user rating reflects user experience and likelihood of revisits.</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Interpretation:</a:t>
            </a:r>
            <a:r>
              <a:rPr lang="en" sz="1200">
                <a:solidFill>
                  <a:srgbClr val="000000"/>
                </a:solidFill>
                <a:latin typeface="Arial"/>
                <a:ea typeface="Arial"/>
                <a:cs typeface="Arial"/>
                <a:sym typeface="Arial"/>
              </a:rPr>
              <a:t> Higher ratings indicate positive experiences, lower ratings suggest negative ones.</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Concern:</a:t>
            </a:r>
            <a:r>
              <a:rPr lang="en" sz="1200">
                <a:solidFill>
                  <a:srgbClr val="000000"/>
                </a:solidFill>
                <a:latin typeface="Arial"/>
                <a:ea typeface="Arial"/>
                <a:cs typeface="Arial"/>
                <a:sym typeface="Arial"/>
              </a:rPr>
              <a:t> Majority of ratings (below 3.64/8) indicate subpar user experiences.</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595959"/>
              </a:buClr>
              <a:buSzPts val="1300"/>
              <a:buChar char="❏"/>
            </a:pPr>
            <a:r>
              <a:rPr b="1" lang="en" sz="1200">
                <a:solidFill>
                  <a:srgbClr val="000000"/>
                </a:solidFill>
                <a:latin typeface="Arial"/>
                <a:ea typeface="Arial"/>
                <a:cs typeface="Arial"/>
                <a:sym typeface="Arial"/>
              </a:rPr>
              <a:t>Potential Issue:</a:t>
            </a:r>
            <a:r>
              <a:rPr lang="en" sz="1200">
                <a:solidFill>
                  <a:srgbClr val="000000"/>
                </a:solidFill>
                <a:latin typeface="Arial"/>
                <a:ea typeface="Arial"/>
                <a:cs typeface="Arial"/>
                <a:sym typeface="Arial"/>
              </a:rPr>
              <a:t> Agent-provided resolutions may be contributing to dissatisfaction.</a:t>
            </a:r>
            <a:endParaRPr sz="12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200">
              <a:solidFill>
                <a:srgbClr val="595959"/>
              </a:solidFill>
            </a:endParaRPr>
          </a:p>
        </p:txBody>
      </p:sp>
      <p:pic>
        <p:nvPicPr>
          <p:cNvPr id="176" name="Google Shape;176;p9"/>
          <p:cNvPicPr preferRelativeResize="0"/>
          <p:nvPr/>
        </p:nvPicPr>
        <p:blipFill rotWithShape="1">
          <a:blip r:embed="rId3">
            <a:alphaModFix/>
          </a:blip>
          <a:srcRect b="1788" l="1157" r="716" t="1556"/>
          <a:stretch/>
        </p:blipFill>
        <p:spPr>
          <a:xfrm>
            <a:off x="4307275" y="1154800"/>
            <a:ext cx="4532900" cy="301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